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7" r:id="rId3"/>
    <p:sldId id="268" r:id="rId4"/>
    <p:sldId id="257" r:id="rId5"/>
    <p:sldId id="269" r:id="rId6"/>
    <p:sldId id="271" r:id="rId7"/>
    <p:sldId id="270" r:id="rId8"/>
    <p:sldId id="261" r:id="rId9"/>
    <p:sldId id="258" r:id="rId10"/>
    <p:sldId id="259" r:id="rId11"/>
    <p:sldId id="260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096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94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5859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5774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96847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03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1046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335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75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20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684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14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318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90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638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51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4565-669C-4BFF-AC1C-594C1302A9F0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4EC7D0-E8C7-41CC-B289-881523DF3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60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vetilekara.rs/kasalj-zasto-se-javlja/" TargetMode="External"/><Relationship Id="rId2" Type="http://schemas.openxmlformats.org/officeDocument/2006/relationships/hyperlink" Target="https://www.savetilekara.rs/visoka-temperatura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savetilekara.rs/bronhiti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99626" y="2935293"/>
            <a:ext cx="57246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Korona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virus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pripada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grupi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virusa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uzrokuju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bolest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rasponu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blage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prehlade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najčešće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) do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teškog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akutnog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respiratornog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sindroma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(SARS).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Prvi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put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izolovani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1962.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godine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tada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danas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dokazani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kao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prouzrokovači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oboljenja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sisara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ptica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Postoje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korona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virusi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uzrokuju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oboljenje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samo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životinja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Infekcije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korona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virusima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česte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ljudskoj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populaciji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Procenjuje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se da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virusi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iz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ove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grupe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prouzrokuju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oko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polovine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svih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respiratornih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infekcija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čoveka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554" y="2387209"/>
            <a:ext cx="3502970" cy="233531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40039" y="624089"/>
            <a:ext cx="43015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i="0" dirty="0" err="1" smtClean="0">
                <a:solidFill>
                  <a:srgbClr val="2570BB"/>
                </a:solidFill>
                <a:effectLst/>
                <a:latin typeface="Arial" panose="020B0604020202020204" pitchFamily="34" charset="0"/>
              </a:rPr>
              <a:t>Korona</a:t>
            </a:r>
            <a:r>
              <a:rPr lang="en-US" sz="2400" b="0" i="0" dirty="0" smtClean="0">
                <a:solidFill>
                  <a:srgbClr val="2570BB"/>
                </a:solidFill>
                <a:effectLst/>
                <a:latin typeface="Arial" panose="020B0604020202020204" pitchFamily="34" charset="0"/>
              </a:rPr>
              <a:t> virus</a:t>
            </a:r>
            <a:endParaRPr lang="en-US" sz="2400" b="0" i="0" dirty="0">
              <a:solidFill>
                <a:srgbClr val="2570BB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650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1938" y="985265"/>
            <a:ext cx="91221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Provetravajte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prostorije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</a:br>
            <a:endParaRPr lang="en-US" b="1" i="0" dirty="0" smtClean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Minimum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dva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puta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toku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dana, 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poželjno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češće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provetravajte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prostorije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kojoj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boravite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Ne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zaboravite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isto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važi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vaše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radno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okruženje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1938" y="3224068"/>
            <a:ext cx="95566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solidFill>
                  <a:srgbClr val="BF7B9A"/>
                </a:solidFill>
                <a:latin typeface="Arial" panose="020B0604020202020204" pitchFamily="34" charset="0"/>
              </a:rPr>
              <a:t>I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zbegavajte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dodirivanje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lica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nosa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usta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očiju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sve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sebe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držite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prste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dalje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lica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!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Prvi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korak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pomaganje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deci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odraslima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)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budu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pažljivi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jer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najčešće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nesvesno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dodirujemo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lice,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usta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nos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oči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Različite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studije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pokazale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lice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dodirujemo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proseku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23 - 50 puta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sat. 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pomozite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svojoj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deci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primete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dodiruju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lice,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kako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mogli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obratiti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pažnju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ih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ne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dodiruju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čak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niste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njima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3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1321" y="1825786"/>
            <a:ext cx="85751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Redovno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perite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ruke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sapunom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vodom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ili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koristite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 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dezinficijens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bazi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alkohola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just"/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Jako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važno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ruke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peremo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često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pravilno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to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naučimo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decu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tako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isto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postupaju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nisu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pored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nas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vrtiću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ne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postoje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uslovi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kojima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vaspitačica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svakim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detetom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ponaosob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prala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ruke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Isto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važi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školu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Učite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decu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kako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peru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ruke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pređe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rutinu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567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9653" y="1463802"/>
            <a:ext cx="82867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kašljete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kijate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prekrijte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usta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nos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papirnom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maramicom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posle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upotrebe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odmah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bacite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zatvrorenu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kantu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otpadke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operite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ruke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</a:br>
            <a:endParaRPr lang="en-US" b="1" i="0" dirty="0" smtClean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Deluje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jednostavno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ali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ukoliko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nemamo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usađenu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naviku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treba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vremena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da se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usvoji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To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posebno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važi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decu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učenje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započnite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što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pre. 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Upotrebljene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maramice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ne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držite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džepovima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krevetu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nadkasni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jer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taj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način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veoma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brzo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širite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zarazu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Jednu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maramicu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koristite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samo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jednom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378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0575" y="1212414"/>
            <a:ext cx="80295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Koliko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god je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moguće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izbegavajte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rukovanje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grljenje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ljubljenje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održavajte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razmak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barem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1m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razgovora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javne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skupove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zatvorena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mesta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kojima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boravi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puno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ljudi</a:t>
            </a:r>
            <a:endParaRPr lang="en-US" b="0" i="0" dirty="0" smtClean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bliski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kontakt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osobama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imaju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simptome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infekcije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disajnih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puteva</a:t>
            </a:r>
            <a:endParaRPr lang="en-US" b="0" i="0" dirty="0" smtClean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431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8034" y="927279"/>
            <a:ext cx="86159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Kako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se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prenosi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virus?</a:t>
            </a:r>
            <a:endParaRPr lang="sr-Latn-RS" b="1" i="0" dirty="0" smtClean="0">
              <a:solidFill>
                <a:srgbClr val="505559"/>
              </a:solidFill>
              <a:effectLst/>
              <a:latin typeface="Oswald"/>
            </a:endParaRPr>
          </a:p>
          <a:p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virus se,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druge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kapljične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virusne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infekcije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prenosi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vazduhom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osobe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osobu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kašljanjem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kijanjem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Može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prenese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dodirom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rukovanje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grljenjem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I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dalje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sasvim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jasno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koliko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dana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može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preživi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površinama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pretpostavlja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par dana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zbog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čega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je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higijena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površina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jako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bitna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sr-Latn-R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Kada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se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javljaju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prvi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simptomi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virusa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Prvi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simptomi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infekcije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virusom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mogu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jave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periodu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od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dva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dana do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dve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nedelje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od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trenutka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izloženosti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tog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razloga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je period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izolacije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putnika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ugroženih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područja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dve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nedelje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en-US" b="0" i="0" dirty="0">
              <a:solidFill>
                <a:srgbClr val="989FA8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108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3791" y="1305342"/>
            <a:ext cx="97621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Koje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simptome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izaziva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virus?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Korona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virus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najčešće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daje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ove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simptome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:</a:t>
            </a:r>
          </a:p>
          <a:p>
            <a:r>
              <a:rPr lang="en-US" b="1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a) </a:t>
            </a:r>
            <a:r>
              <a:rPr lang="en-US" i="0" strike="noStrike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2"/>
              </a:rPr>
              <a:t>visoka</a:t>
            </a:r>
            <a:r>
              <a:rPr lang="en-US" b="1" i="0" u="sng" strike="noStrik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2"/>
              </a:rPr>
              <a:t> </a:t>
            </a:r>
            <a:r>
              <a:rPr lang="en-US" b="1" i="0" u="sng" strike="noStrike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2"/>
              </a:rPr>
              <a:t>temperatura</a:t>
            </a:r>
            <a:r>
              <a:rPr lang="en-US" b="1" i="0" u="sng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</a:t>
            </a:r>
            <a:endParaRPr lang="en-US" b="0" i="0" u="sng" dirty="0" smtClean="0">
              <a:solidFill>
                <a:srgbClr val="989F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/>
            </a:endParaRPr>
          </a:p>
          <a:p>
            <a:r>
              <a:rPr lang="en-US" b="1" i="0" u="sng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b) </a:t>
            </a:r>
            <a:r>
              <a:rPr lang="en-US" b="1" i="0" u="sng" strike="noStrike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3"/>
              </a:rPr>
              <a:t>suv</a:t>
            </a:r>
            <a:r>
              <a:rPr lang="en-US" b="1" i="0" u="sng" strike="noStrik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3"/>
              </a:rPr>
              <a:t> </a:t>
            </a:r>
            <a:r>
              <a:rPr lang="en-US" b="1" i="0" u="sng" strike="noStrike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3"/>
              </a:rPr>
              <a:t>kašalj</a:t>
            </a:r>
            <a:r>
              <a:rPr lang="en-US" b="1" i="0" u="sng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</a:t>
            </a:r>
            <a:endParaRPr lang="en-US" b="0" i="0" u="sng" dirty="0" smtClean="0">
              <a:solidFill>
                <a:srgbClr val="989F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/>
            </a:endParaRPr>
          </a:p>
          <a:p>
            <a:r>
              <a:rPr lang="en-US" b="1" i="0" u="sng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c) </a:t>
            </a:r>
            <a:r>
              <a:rPr lang="en-US" b="1" i="0" u="sng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otežano</a:t>
            </a:r>
            <a:r>
              <a:rPr lang="en-US" b="1" i="0" u="sng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disanje</a:t>
            </a:r>
            <a:r>
              <a:rPr lang="en-US" b="1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kratak</a:t>
            </a:r>
            <a:r>
              <a:rPr lang="en-US" b="1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dah.</a:t>
            </a:r>
            <a:endParaRPr lang="en-US" b="0" i="0" dirty="0" smtClean="0">
              <a:solidFill>
                <a:srgbClr val="989F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Može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dati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simptome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kao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što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su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bolovi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u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mišićima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malaksalost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glavobolja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produktivni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kašalj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iskašljavanjem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dijareja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ali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curenje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iz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nosa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(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redje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).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Ovaj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virus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afinitet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prema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donjim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respiratornim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putevima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tj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prema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bronhijama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plućima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, pa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sam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tim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može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da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prouzrokuje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 </a:t>
            </a:r>
            <a:r>
              <a:rPr lang="en-US" b="1" i="0" u="none" strike="noStrike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  <a:hlinkClick r:id="rId4"/>
              </a:rPr>
              <a:t>bronhitis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 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upalu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pluća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(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pneumoniju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).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Obično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za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tri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nedelje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prođu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simptomi</a:t>
            </a:r>
            <a:r>
              <a:rPr lang="en-US" b="0" i="0" dirty="0" smtClean="0">
                <a:solidFill>
                  <a:srgbClr val="989F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.</a:t>
            </a:r>
            <a:endParaRPr lang="sr-Latn-RS" b="0" i="0" dirty="0" smtClean="0">
              <a:solidFill>
                <a:srgbClr val="989F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/>
            </a:endParaRPr>
          </a:p>
          <a:p>
            <a:endParaRPr lang="en-US" b="0" i="0" dirty="0" smtClean="0">
              <a:solidFill>
                <a:srgbClr val="989F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KARAKTERISTIČNO ZA OVAJ VIRUS JE DA SE RAZVIJA POSTEPENO, ZA RAZLIKU OD GRIPA GDE SE SIMPTOMI POJAVLJUJU NAGLO.</a:t>
            </a:r>
            <a:endParaRPr lang="en-US" b="0" i="0" dirty="0">
              <a:solidFill>
                <a:srgbClr val="989FA8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5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9555" y="129824"/>
            <a:ext cx="9516515" cy="672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03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8033" y="474345"/>
            <a:ext cx="1003569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Kako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izgleda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virus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kod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dece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Deca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takođe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mogu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dobiju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virus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dođe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do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upale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pluća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kod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dece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obično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razvije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blaži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oblik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pneumonije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pored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kašlja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ubrzanog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disanja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saturacija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(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zasićenost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krvi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kiseonikom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)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obično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oštećena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Deca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brže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oporavljaju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razlog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još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uvek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ne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Posebnu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pažnju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treba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obratiti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pojavi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pospanost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letargija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konvulzije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agitiranost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sr-Latn-R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Koje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su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komplikacije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infekcije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virusom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Komplikacije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infekcije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virusom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najčešće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kod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starijih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osoba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osoba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obolelih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od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drugih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hroničnih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bolesti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One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predstavljaju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akutni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respiratorni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distres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sindrom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gde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je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samostalno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disanje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ugroženo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sepsa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septički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šok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Srećom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ove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komplikacije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retke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ne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treba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da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paniči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sr-Latn-R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Da li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postoji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lek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za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infekciju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izazvnu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virusom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Ne, ne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postoje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specifični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lekovi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za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infekciju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virusom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Intenzivno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vrše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ispitivanja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nekim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već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postojećim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antivirusnim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lekovima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neke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druge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viruse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još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nekim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lekovima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koji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bi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mogli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pomoći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izlečenju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sada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neki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od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njih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daju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obećavajuće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rezultate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en-US" b="0" i="0" dirty="0">
              <a:solidFill>
                <a:srgbClr val="989FA8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830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714" y="438524"/>
            <a:ext cx="11428571" cy="59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310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8758" y="671691"/>
            <a:ext cx="105821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Kako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da se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zaštitite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od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korona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 </a:t>
            </a:r>
            <a:r>
              <a:rPr lang="en-US" b="1" i="0" dirty="0" err="1" smtClean="0">
                <a:solidFill>
                  <a:srgbClr val="505559"/>
                </a:solidFill>
                <a:effectLst/>
                <a:latin typeface="Oswald"/>
              </a:rPr>
              <a:t>virusa</a:t>
            </a:r>
            <a:r>
              <a:rPr lang="en-US" b="1" i="0" dirty="0" smtClean="0">
                <a:solidFill>
                  <a:srgbClr val="505559"/>
                </a:solidFill>
                <a:effectLst/>
                <a:latin typeface="Oswald"/>
              </a:rPr>
              <a:t>?</a:t>
            </a:r>
            <a:endParaRPr lang="en-US" b="0" i="0" dirty="0" smtClean="0">
              <a:solidFill>
                <a:srgbClr val="505559"/>
              </a:solidFill>
              <a:effectLst/>
              <a:latin typeface="Oswald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1.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Perite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ruke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sapunom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vodom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alkoholnim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dezificijensima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(pre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nakon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pripreme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hrane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konzumiranja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hrane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nakon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upotrebe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toaleta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nakon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dolaska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iz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spoljne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sredine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kad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brinete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o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bolesnom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kad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ruke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vidljivo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prljave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nakon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kontakta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životinjama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njihovim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izlučevinama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),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2.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Provetravajte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redovno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prostorije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3.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Ukoliko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idete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mesta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gde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mnogo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ljudi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bilo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koju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zdravstvenu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ustanovu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nosite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masku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4.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Kada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kašljete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kijate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pokrijte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usta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nos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maramicom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laktom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nakon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toga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obavezno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operite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ruke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vodom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sapunom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upozorite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ljude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oko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sebe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to,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5.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Izbegavajte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blizak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kontakt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svima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koji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imaju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temperaturu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kašalj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mesta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javnih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okupljanja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preterane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gužve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6.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Ako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imate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groznicu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kašalj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otežano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disanje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javite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se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lekaru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podelite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prethodnu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istoriju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putovanja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lekarom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7.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Kada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posećujete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stočne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pijace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farme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oblastima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kojima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trenutno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postoji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novi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korona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virus,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izbegavajte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direktan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nezaštićeni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kontakt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živim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životinjama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površinama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u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kontaktu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životinjama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,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8.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Konzumiranje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sirovih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podhlađenih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životinjskih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proizvoda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treba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1" i="0" dirty="0" err="1" smtClean="0">
                <a:solidFill>
                  <a:srgbClr val="989FA8"/>
                </a:solidFill>
                <a:effectLst/>
                <a:latin typeface="Roboto"/>
              </a:rPr>
              <a:t>izbegavati</a:t>
            </a:r>
            <a:r>
              <a:rPr lang="en-US" b="1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en-US" b="0" i="0" dirty="0" smtClean="0">
              <a:solidFill>
                <a:srgbClr val="989FA8"/>
              </a:solidFill>
              <a:effectLst/>
              <a:latin typeface="Roboto"/>
            </a:endParaRPr>
          </a:p>
          <a:p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Sa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sirovim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mesom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mlekom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ili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organima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životinja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treba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postupati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pažljivo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kako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bi se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izbegla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unakrsna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kontaminacija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nekuvanom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hranom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To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podrazumeva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redovno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pranje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dezinfekciju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ruku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pribora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opreme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radnih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površina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,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kao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korišćenje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zaštitne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opreme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</a:p>
          <a:p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Meso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jaja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moraju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biti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 </a:t>
            </a:r>
            <a:r>
              <a:rPr lang="en-US" b="0" i="0" dirty="0" err="1" smtClean="0">
                <a:solidFill>
                  <a:srgbClr val="989FA8"/>
                </a:solidFill>
                <a:effectLst/>
                <a:latin typeface="Roboto"/>
              </a:rPr>
              <a:t>skuvani</a:t>
            </a:r>
            <a:r>
              <a:rPr lang="en-US" b="0" i="0" dirty="0" smtClean="0">
                <a:solidFill>
                  <a:srgbClr val="989FA8"/>
                </a:solidFill>
                <a:effectLst/>
                <a:latin typeface="Roboto"/>
              </a:rPr>
              <a:t>.</a:t>
            </a:r>
            <a:endParaRPr lang="en-US" b="0" i="0" dirty="0">
              <a:solidFill>
                <a:srgbClr val="989FA8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6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05318" y="237007"/>
            <a:ext cx="5828342" cy="725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112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1317" y="490805"/>
            <a:ext cx="79897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solidFill>
                  <a:srgbClr val="BF7B9A"/>
                </a:solidFill>
                <a:latin typeface="Arial" panose="020B0604020202020204" pitchFamily="34" charset="0"/>
              </a:rPr>
              <a:t>Z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dravo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hranite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 </a:t>
            </a:r>
            <a:endParaRPr lang="en-US" b="1" i="0" dirty="0" smtClean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Zdrava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ishrana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temelj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izgradnje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dobrog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imuniteta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Hranite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raznovrsno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koristite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namirnice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začine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imaju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antivirusno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dejstvo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kokosovo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ulje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beli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luk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đumbir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origano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zeleni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čaj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jabukovo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sirće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matičnjak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… </a:t>
            </a:r>
            <a:b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Jedite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puno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raznobojnog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voća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povrća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Puni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antioksidanasa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Svaka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boja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pruža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različitu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antioksidacijsku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snagu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Ukoliko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vaše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nije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ljubitelj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voća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povrća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probajte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zdravim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smutijem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dodavanjem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začina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supu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kombinovanjem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namirnica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sa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onim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dete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voli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kreativnim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aranžiranjem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namirnica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6934" y="4556924"/>
            <a:ext cx="85712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Hidrirajte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organizam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sa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puno</a:t>
            </a:r>
            <a:r>
              <a:rPr lang="en-US" b="1" i="0" dirty="0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BF7B9A"/>
                </a:solidFill>
                <a:effectLst/>
                <a:latin typeface="Arial" panose="020B0604020202020204" pitchFamily="34" charset="0"/>
              </a:rPr>
              <a:t>tečnosti</a:t>
            </a: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Redovno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hidrirajte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organizam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ispijanjem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obične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vode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limunade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čaja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Izbegavajte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gazirane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zaslađene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napitke</a:t>
            </a: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 </a:t>
            </a:r>
            <a:b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 </a:t>
            </a:r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835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608</Words>
  <Application>Microsoft Office PowerPoint</Application>
  <PresentationFormat>Custom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Milena Golubovic</dc:creator>
  <cp:lastModifiedBy>Pedagog</cp:lastModifiedBy>
  <cp:revision>5</cp:revision>
  <dcterms:created xsi:type="dcterms:W3CDTF">2020-03-11T11:23:49Z</dcterms:created>
  <dcterms:modified xsi:type="dcterms:W3CDTF">2020-03-12T07:28:54Z</dcterms:modified>
</cp:coreProperties>
</file>