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5" r:id="rId8"/>
    <p:sldId id="261" r:id="rId9"/>
    <p:sldId id="262" r:id="rId10"/>
    <p:sldId id="264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9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9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4717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04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3702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59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1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2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6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1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5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0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9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5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9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0A3FA-7786-410B-9F3D-CA143E25647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92DD1A-E3B0-4E47-A8CD-5ED9D0D5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5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b="1" i="1" dirty="0" smtClean="0"/>
              <a:t>ДЕЦА</a:t>
            </a:r>
            <a:r>
              <a:rPr lang="sr-Cyrl-RS" b="1" i="1" dirty="0"/>
              <a:t>-</a:t>
            </a:r>
            <a:r>
              <a:rPr lang="sr-Cyrl-RS" b="1" i="1" dirty="0" smtClean="0"/>
              <a:t>УЧЕНИЦИ </a:t>
            </a:r>
            <a:r>
              <a:rPr lang="sr-Cyrl-RS" b="1" i="1" dirty="0"/>
              <a:t>У</a:t>
            </a:r>
            <a:br>
              <a:rPr lang="sr-Cyrl-RS" b="1" i="1" dirty="0"/>
            </a:br>
            <a:r>
              <a:rPr lang="sr-Cyrl-RS" b="1" i="1" dirty="0"/>
              <a:t>ДИГИТАЛНОМ</a:t>
            </a:r>
            <a:br>
              <a:rPr lang="sr-Cyrl-RS" b="1" i="1" dirty="0"/>
            </a:br>
            <a:r>
              <a:rPr lang="sr-Cyrl-RS" b="1" i="1" dirty="0"/>
              <a:t>ДО</a:t>
            </a:r>
            <a:r>
              <a:rPr lang="sr-Cyrl-RS" dirty="0"/>
              <a:t>БУ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i="1" dirty="0" smtClean="0">
                <a:solidFill>
                  <a:schemeClr val="accent1"/>
                </a:solidFill>
              </a:rPr>
              <a:t>Могућности и ризици дигиталних технологија</a:t>
            </a:r>
            <a:endParaRPr lang="en-US" sz="32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2687" y="1186884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r-Cyrl-RS" sz="7200" b="1" i="1" dirty="0" smtClean="0">
                <a:solidFill>
                  <a:schemeClr val="accent1"/>
                </a:solidFill>
              </a:rPr>
              <a:t>ДИГИТАЛНА</a:t>
            </a:r>
          </a:p>
          <a:p>
            <a:pPr algn="ctr"/>
            <a:r>
              <a:rPr lang="sr-Cyrl-RS" sz="7200" b="1" i="1" dirty="0" smtClean="0">
                <a:solidFill>
                  <a:schemeClr val="accent1"/>
                </a:solidFill>
              </a:rPr>
              <a:t>ПИСМЕНОСТ</a:t>
            </a:r>
          </a:p>
          <a:p>
            <a:pPr algn="ctr"/>
            <a:endParaRPr lang="sr-Cyrl-RS" sz="7200" b="1" i="1" dirty="0" smtClean="0">
              <a:solidFill>
                <a:schemeClr val="accent1"/>
              </a:solidFill>
            </a:endParaRPr>
          </a:p>
          <a:p>
            <a:pPr algn="ctr"/>
            <a:r>
              <a:rPr lang="sr-Cyrl-RS" sz="4800" b="1" i="1" dirty="0" smtClean="0">
                <a:solidFill>
                  <a:schemeClr val="accent1"/>
                </a:solidFill>
              </a:rPr>
              <a:t>Шта је дигитална писменост</a:t>
            </a:r>
            <a:endParaRPr lang="en-US" sz="44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4196" y="491423"/>
            <a:ext cx="791192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1"/>
                </a:solidFill>
              </a:rPr>
              <a:t>Постоји више различитих дефиниција дигиталне писмености.</a:t>
            </a:r>
          </a:p>
          <a:p>
            <a:pPr algn="just"/>
            <a:endParaRPr lang="ru-RU" sz="2400" dirty="0">
              <a:solidFill>
                <a:schemeClr val="accent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1"/>
                </a:solidFill>
              </a:rPr>
              <a:t>Дигитална писменост подразумева много више од поседовања техничких знања и вештина.</a:t>
            </a:r>
          </a:p>
          <a:p>
            <a:pPr algn="just"/>
            <a:endParaRPr lang="ru-RU" sz="2400" dirty="0">
              <a:solidFill>
                <a:schemeClr val="accent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1"/>
                </a:solidFill>
              </a:rPr>
              <a:t>Дигитална писменост представља: скуп знања, вештина и ставова неопходних приликом коришћења дигиталне технологије за обављање различитих послова, решавање проблема, комуницирање, управљање информацијама, сарадњу, креирање и дељење садржаја и конструисање знања; на ефикасан, ефективан начин, критички, креативно, аутономно, флексибилно, етички и рефлексивно; на послу, у слободно време, за учествовање у друштву, учење, дружење... 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0613" y="1428206"/>
            <a:ext cx="77402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accent1"/>
                </a:solidFill>
              </a:rPr>
              <a:t>МОГУЋНОСТИ КОЈЕ</a:t>
            </a:r>
          </a:p>
          <a:p>
            <a:pPr algn="ctr"/>
            <a:r>
              <a:rPr lang="ru-RU" sz="6000" b="1" i="1" dirty="0" smtClean="0">
                <a:solidFill>
                  <a:schemeClr val="accent1"/>
                </a:solidFill>
              </a:rPr>
              <a:t>ДИГИТАЛНА ТЕХНОЛОГИЈА</a:t>
            </a:r>
          </a:p>
          <a:p>
            <a:pPr algn="ctr"/>
            <a:r>
              <a:rPr lang="ru-RU" sz="6000" b="1" i="1" dirty="0" smtClean="0">
                <a:solidFill>
                  <a:schemeClr val="accent1"/>
                </a:solidFill>
              </a:rPr>
              <a:t>ПРУЖА ДЕЦИ</a:t>
            </a:r>
            <a:endParaRPr lang="en-US" sz="60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0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729" y="117693"/>
            <a:ext cx="897657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учење (у формалном и неформалном контексту) и стицање различитих компетенција неопходних за успешно функционисање у дигиталном добу (дигитална, језичка, математичка и научна писменост; вештине решавања проблема, критичког мишљења, тимског рада; учење страних језика);</a:t>
            </a:r>
          </a:p>
          <a:p>
            <a:pPr algn="just"/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бесплатан приступ и коришћење квалитетних образовних ресурса, програма, апликација, платформи различите намене;</a:t>
            </a:r>
          </a:p>
          <a:p>
            <a:pPr algn="just"/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виртуелне посете музејима, библиотекама;</a:t>
            </a:r>
          </a:p>
          <a:p>
            <a:pPr algn="just"/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проналажење занимљивих и корисних информација;</a:t>
            </a:r>
          </a:p>
          <a:p>
            <a:pPr algn="just"/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коришћење тзв.„паметних” уређаја и играчака;</a:t>
            </a:r>
          </a:p>
          <a:p>
            <a:pPr algn="just"/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креирање различитих садржаја у дигиталном формату и размена са другима, објављивање на властитим дигиталним медијима;</a:t>
            </a:r>
          </a:p>
          <a:p>
            <a:pPr algn="just"/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рад на себи, развијање талената, лично (уметничко) изражавање; комуникација и сарадња са вршњацима и одраслима који су физички удаљени, живе„на другом крају света”;</a:t>
            </a:r>
          </a:p>
          <a:p>
            <a:pPr algn="just"/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забава и игра (виртуелна и проширена реалност);</a:t>
            </a:r>
          </a:p>
          <a:p>
            <a:pPr algn="just"/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куповина преко интернета уз помоћ одраслих, итд.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7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8288" y="697280"/>
            <a:ext cx="86073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1"/>
                </a:solidFill>
              </a:rPr>
              <a:t>МОГУЋНОСТИ КОЈЕ ДИГИТАЛНА ТЕХНОЛОГИЈА ПРУЖА ДЕЦИ </a:t>
            </a:r>
            <a:r>
              <a:rPr lang="ru-RU" sz="2800" dirty="0">
                <a:solidFill>
                  <a:schemeClr val="accent1"/>
                </a:solidFill>
              </a:rPr>
              <a:t>КОЈОЈ </a:t>
            </a:r>
            <a:r>
              <a:rPr lang="ru-RU" sz="2800" dirty="0" smtClean="0">
                <a:solidFill>
                  <a:schemeClr val="accent1"/>
                </a:solidFill>
              </a:rPr>
              <a:t>ЈЕ ПОТРЕБНА ДОДАТНА ПОДРШКА:</a:t>
            </a:r>
          </a:p>
          <a:p>
            <a:pPr algn="just"/>
            <a:endParaRPr lang="ru-RU" sz="2800" dirty="0">
              <a:solidFill>
                <a:schemeClr val="accent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accent1"/>
                </a:solidFill>
              </a:rPr>
              <a:t>1.Тешкоће </a:t>
            </a:r>
            <a:r>
              <a:rPr lang="ru-RU" sz="2800" dirty="0">
                <a:solidFill>
                  <a:schemeClr val="accent1"/>
                </a:solidFill>
              </a:rPr>
              <a:t>у читању, писању, разумевању (дислексија, дисграфија)</a:t>
            </a:r>
          </a:p>
          <a:p>
            <a:pPr algn="just"/>
            <a:r>
              <a:rPr lang="ru-RU" sz="2800" dirty="0">
                <a:solidFill>
                  <a:schemeClr val="accent1"/>
                </a:solidFill>
              </a:rPr>
              <a:t>2. Тешкоће у математици (дискалкулија)</a:t>
            </a:r>
          </a:p>
          <a:p>
            <a:pPr algn="just"/>
            <a:r>
              <a:rPr lang="ru-RU" sz="2800" dirty="0">
                <a:solidFill>
                  <a:schemeClr val="accent1"/>
                </a:solidFill>
              </a:rPr>
              <a:t>3. Тешкоће у говорном развоју</a:t>
            </a:r>
          </a:p>
          <a:p>
            <a:pPr algn="just"/>
            <a:r>
              <a:rPr lang="ru-RU" sz="2800" dirty="0">
                <a:solidFill>
                  <a:schemeClr val="accent1"/>
                </a:solidFill>
              </a:rPr>
              <a:t>4. Недостатак социјалних вештина</a:t>
            </a:r>
          </a:p>
          <a:p>
            <a:pPr algn="just"/>
            <a:r>
              <a:rPr lang="ru-RU" sz="2800" dirty="0">
                <a:solidFill>
                  <a:schemeClr val="accent1"/>
                </a:solidFill>
              </a:rPr>
              <a:t>5. Недостатак вештина организације, планирања, самоконтроле</a:t>
            </a:r>
          </a:p>
          <a:p>
            <a:pPr algn="just"/>
            <a:r>
              <a:rPr lang="ru-RU" sz="2800" dirty="0">
                <a:solidFill>
                  <a:schemeClr val="accent1"/>
                </a:solidFill>
              </a:rPr>
              <a:t>6. Проблеми са пажњом, хиперактивношћу (АДХД)</a:t>
            </a:r>
          </a:p>
          <a:p>
            <a:pPr algn="just"/>
            <a:r>
              <a:rPr lang="ru-RU" sz="2800" dirty="0">
                <a:solidFill>
                  <a:schemeClr val="accent1"/>
                </a:solidFill>
              </a:rPr>
              <a:t>7. Проблеми у моторичком развоју</a:t>
            </a:r>
          </a:p>
          <a:p>
            <a:pPr algn="just"/>
            <a:r>
              <a:rPr lang="ru-RU" sz="2800" dirty="0">
                <a:solidFill>
                  <a:schemeClr val="accent1"/>
                </a:solidFill>
              </a:rPr>
              <a:t>8. Поремећаји из спектра аутизма</a:t>
            </a:r>
            <a:endParaRPr lang="ru-RU" sz="2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93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7583" y="1202929"/>
            <a:ext cx="718641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6600" b="1" i="1" dirty="0">
                <a:solidFill>
                  <a:schemeClr val="accent1"/>
                </a:solidFill>
              </a:rPr>
              <a:t>УЧЕЊЕ ПОСРЕДСТВОМ</a:t>
            </a:r>
          </a:p>
          <a:p>
            <a:pPr algn="ctr"/>
            <a:r>
              <a:rPr lang="sr-Cyrl-RS" sz="6600" b="1" i="1" dirty="0">
                <a:solidFill>
                  <a:schemeClr val="accent1"/>
                </a:solidFill>
              </a:rPr>
              <a:t>ДИГИТАЛНЕ</a:t>
            </a:r>
          </a:p>
          <a:p>
            <a:pPr algn="ctr"/>
            <a:r>
              <a:rPr lang="sr-Cyrl-RS" sz="6600" b="1" i="1" dirty="0">
                <a:solidFill>
                  <a:schemeClr val="accent1"/>
                </a:solidFill>
              </a:rPr>
              <a:t>ТЕХНОЛОГИЈЕ</a:t>
            </a:r>
            <a:endParaRPr lang="en-US" sz="66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72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439" y="681232"/>
            <a:ext cx="859450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accent1"/>
                </a:solidFill>
              </a:rPr>
              <a:t>Уколико се користи </a:t>
            </a:r>
            <a:r>
              <a:rPr lang="ru-RU" sz="2000" dirty="0" smtClean="0">
                <a:solidFill>
                  <a:schemeClr val="accent1"/>
                </a:solidFill>
              </a:rPr>
              <a:t>на</a:t>
            </a:r>
            <a:r>
              <a:rPr lang="sr-Latn-RS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smtClean="0">
                <a:solidFill>
                  <a:schemeClr val="accent1"/>
                </a:solidFill>
              </a:rPr>
              <a:t>смислен </a:t>
            </a:r>
            <a:r>
              <a:rPr lang="ru-RU" sz="2000" dirty="0">
                <a:solidFill>
                  <a:schemeClr val="accent1"/>
                </a:solidFill>
              </a:rPr>
              <a:t>начин, </a:t>
            </a:r>
            <a:r>
              <a:rPr lang="ru-RU" sz="2000" dirty="0" smtClean="0">
                <a:solidFill>
                  <a:schemeClr val="accent1"/>
                </a:solidFill>
              </a:rPr>
              <a:t>дигитална</a:t>
            </a:r>
            <a:r>
              <a:rPr lang="sr-Latn-RS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smtClean="0">
                <a:solidFill>
                  <a:schemeClr val="accent1"/>
                </a:solidFill>
              </a:rPr>
              <a:t>технологија </a:t>
            </a:r>
            <a:r>
              <a:rPr lang="ru-RU" sz="2000" dirty="0">
                <a:solidFill>
                  <a:schemeClr val="accent1"/>
                </a:solidFill>
              </a:rPr>
              <a:t>може да </a:t>
            </a:r>
            <a:r>
              <a:rPr lang="ru-RU" sz="2000" dirty="0" smtClean="0">
                <a:solidFill>
                  <a:schemeClr val="accent1"/>
                </a:solidFill>
              </a:rPr>
              <a:t>буде</a:t>
            </a:r>
            <a:r>
              <a:rPr lang="sr-Latn-RS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smtClean="0">
                <a:solidFill>
                  <a:schemeClr val="accent1"/>
                </a:solidFill>
              </a:rPr>
              <a:t>изузетно </a:t>
            </a:r>
            <a:r>
              <a:rPr lang="ru-RU" sz="2000" dirty="0">
                <a:solidFill>
                  <a:schemeClr val="accent1"/>
                </a:solidFill>
              </a:rPr>
              <a:t>корисно </a:t>
            </a:r>
            <a:r>
              <a:rPr lang="ru-RU" sz="2000" dirty="0" smtClean="0">
                <a:solidFill>
                  <a:schemeClr val="accent1"/>
                </a:solidFill>
              </a:rPr>
              <a:t>оруђе</a:t>
            </a:r>
            <a:r>
              <a:rPr lang="sr-Latn-RS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smtClean="0">
                <a:solidFill>
                  <a:schemeClr val="accent1"/>
                </a:solidFill>
              </a:rPr>
              <a:t>за учење</a:t>
            </a:r>
            <a:r>
              <a:rPr lang="sr-Latn-RS" sz="2000" dirty="0" smtClean="0">
                <a:solidFill>
                  <a:schemeClr val="accent1"/>
                </a:solidFill>
              </a:rPr>
              <a:t>, </a:t>
            </a:r>
            <a:r>
              <a:rPr lang="sr-Cyrl-RS" sz="2000" dirty="0" smtClean="0">
                <a:solidFill>
                  <a:schemeClr val="accent1"/>
                </a:solidFill>
              </a:rPr>
              <a:t>али само ако су испуњени следећи услови:</a:t>
            </a:r>
          </a:p>
          <a:p>
            <a:pPr algn="just"/>
            <a:endParaRPr lang="sr-Cyrl-RS" sz="2000" dirty="0">
              <a:solidFill>
                <a:schemeClr val="accent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/>
                </a:solidFill>
              </a:rPr>
              <a:t> Дете је МЕНТАЛНО активно </a:t>
            </a:r>
            <a:r>
              <a:rPr lang="ru-RU" sz="2000" dirty="0" smtClean="0">
                <a:solidFill>
                  <a:schemeClr val="accent1"/>
                </a:solidFill>
              </a:rPr>
              <a:t>током коришћења технологије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/>
                </a:solidFill>
              </a:rPr>
              <a:t>Дете је УСМЕРЕНО НА ЗАДАТАК и НЕМА ОМЕТАЈУЋИХ ФАКТОРА (</a:t>
            </a:r>
            <a:r>
              <a:rPr lang="ru-RU" sz="2000" dirty="0" smtClean="0">
                <a:solidFill>
                  <a:schemeClr val="accent1"/>
                </a:solidFill>
              </a:rPr>
              <a:t>дистрактора) у </a:t>
            </a:r>
            <a:r>
              <a:rPr lang="ru-RU" sz="2000" dirty="0">
                <a:solidFill>
                  <a:schemeClr val="accent1"/>
                </a:solidFill>
              </a:rPr>
              <a:t>дигиталном </a:t>
            </a:r>
            <a:r>
              <a:rPr lang="ru-RU" sz="2000" dirty="0" smtClean="0">
                <a:solidFill>
                  <a:schemeClr val="accent1"/>
                </a:solidFill>
              </a:rPr>
              <a:t>окружењу</a:t>
            </a:r>
          </a:p>
          <a:p>
            <a:pPr algn="just"/>
            <a:endParaRPr lang="ru-RU" sz="2000" dirty="0" smtClean="0">
              <a:solidFill>
                <a:schemeClr val="accent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1"/>
                </a:solidFill>
              </a:rPr>
              <a:t>Садржај </a:t>
            </a:r>
            <a:r>
              <a:rPr lang="ru-RU" sz="2000" dirty="0">
                <a:solidFill>
                  <a:schemeClr val="accent1"/>
                </a:solidFill>
              </a:rPr>
              <a:t>у дигиталном формату је СМИСЛЕН за </a:t>
            </a:r>
            <a:r>
              <a:rPr lang="ru-RU" sz="2000" dirty="0" smtClean="0">
                <a:solidFill>
                  <a:schemeClr val="accent1"/>
                </a:solidFill>
              </a:rPr>
              <a:t>дете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/>
                </a:solidFill>
              </a:rPr>
              <a:t>Дигитална технологија подстиче СОЦИЈАЛНУ </a:t>
            </a:r>
            <a:r>
              <a:rPr lang="ru-RU" sz="2000" dirty="0" smtClean="0">
                <a:solidFill>
                  <a:schemeClr val="accent1"/>
                </a:solidFill>
              </a:rPr>
              <a:t>ИНТЕРАКЦИЈУ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/>
                </a:solidFill>
              </a:rPr>
              <a:t>Дигитална технологија омогућава ИСТРАЖИВАЊЕ ДЕТЕТА ВОЂЕНО</a:t>
            </a:r>
          </a:p>
          <a:p>
            <a:pPr algn="just"/>
            <a:r>
              <a:rPr lang="ru-RU" sz="2000" dirty="0" smtClean="0">
                <a:solidFill>
                  <a:schemeClr val="accent1"/>
                </a:solidFill>
              </a:rPr>
              <a:t>    ОД </a:t>
            </a:r>
            <a:r>
              <a:rPr lang="ru-RU" sz="2000" dirty="0">
                <a:solidFill>
                  <a:schemeClr val="accent1"/>
                </a:solidFill>
              </a:rPr>
              <a:t>СТРАНЕ ОДРАСЛЕ </a:t>
            </a:r>
            <a:r>
              <a:rPr lang="ru-RU" sz="2000" dirty="0" smtClean="0">
                <a:solidFill>
                  <a:schemeClr val="accent1"/>
                </a:solidFill>
              </a:rPr>
              <a:t>ОСОБЕ</a:t>
            </a:r>
          </a:p>
          <a:p>
            <a:pPr algn="just"/>
            <a:endParaRPr lang="ru-RU" sz="2000" dirty="0">
              <a:solidFill>
                <a:schemeClr val="accent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7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639" y="117693"/>
            <a:ext cx="91311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u="sng" dirty="0" smtClean="0">
                <a:solidFill>
                  <a:schemeClr val="accent1"/>
                </a:solidFill>
              </a:rPr>
              <a:t>АЛИ, образовна </a:t>
            </a:r>
            <a:r>
              <a:rPr lang="ru-RU" sz="5400" b="1" i="1" u="sng" dirty="0">
                <a:solidFill>
                  <a:schemeClr val="accent1"/>
                </a:solidFill>
              </a:rPr>
              <a:t>технологија ни под</a:t>
            </a:r>
          </a:p>
          <a:p>
            <a:pPr algn="ctr"/>
            <a:r>
              <a:rPr lang="ru-RU" sz="5400" b="1" i="1" u="sng" dirty="0">
                <a:solidFill>
                  <a:schemeClr val="accent1"/>
                </a:solidFill>
              </a:rPr>
              <a:t>којим условима не може </a:t>
            </a:r>
            <a:r>
              <a:rPr lang="ru-RU" sz="5400" b="1" i="1" u="sng" dirty="0" smtClean="0">
                <a:solidFill>
                  <a:schemeClr val="accent1"/>
                </a:solidFill>
              </a:rPr>
              <a:t>да замени васпитаче,учитеље и наставнике </a:t>
            </a:r>
            <a:r>
              <a:rPr lang="ru-RU" sz="5400" b="1" i="1" u="sng" dirty="0">
                <a:solidFill>
                  <a:schemeClr val="accent1"/>
                </a:solidFill>
              </a:rPr>
              <a:t>у</a:t>
            </a:r>
          </a:p>
          <a:p>
            <a:pPr algn="ctr"/>
            <a:r>
              <a:rPr lang="ru-RU" sz="5400" b="1" i="1" u="sng" dirty="0">
                <a:solidFill>
                  <a:schemeClr val="accent1"/>
                </a:solidFill>
              </a:rPr>
              <a:t>процесу </a:t>
            </a:r>
            <a:r>
              <a:rPr lang="ru-RU" sz="5400" b="1" i="1" u="sng" dirty="0" smtClean="0">
                <a:solidFill>
                  <a:schemeClr val="accent1"/>
                </a:solidFill>
              </a:rPr>
              <a:t>учења!!!</a:t>
            </a:r>
            <a:r>
              <a:rPr lang="ru-RU" sz="5400" dirty="0" smtClean="0">
                <a:solidFill>
                  <a:schemeClr val="accent1"/>
                </a:solidFill>
              </a:rPr>
              <a:t> 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4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6169" y="1357477"/>
            <a:ext cx="82596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8800" b="1" i="1" dirty="0">
                <a:solidFill>
                  <a:schemeClr val="accent1"/>
                </a:solidFill>
              </a:rPr>
              <a:t>РИЗИЦИ У</a:t>
            </a:r>
          </a:p>
          <a:p>
            <a:pPr algn="ctr"/>
            <a:r>
              <a:rPr lang="sr-Cyrl-RS" sz="8800" b="1" i="1" dirty="0">
                <a:solidFill>
                  <a:schemeClr val="accent1"/>
                </a:solidFill>
              </a:rPr>
              <a:t>ДИГИТАЛНОМ</a:t>
            </a:r>
          </a:p>
          <a:p>
            <a:pPr algn="ctr"/>
            <a:r>
              <a:rPr lang="sr-Cyrl-RS" sz="8800" b="1" i="1" dirty="0">
                <a:solidFill>
                  <a:schemeClr val="accent1"/>
                </a:solidFill>
              </a:rPr>
              <a:t>СВЕТУ</a:t>
            </a:r>
            <a:endParaRPr lang="en-US" sz="88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5307" y="811952"/>
            <a:ext cx="89379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/>
                </a:solidFill>
              </a:rPr>
              <a:t>Превремено и прекомерно коришћење, зависност од дигиталних уређаја/</a:t>
            </a:r>
          </a:p>
          <a:p>
            <a:pPr algn="just"/>
            <a:r>
              <a:rPr lang="ru-RU" dirty="0">
                <a:solidFill>
                  <a:schemeClr val="accent1"/>
                </a:solidFill>
              </a:rPr>
              <a:t>интернета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 </a:t>
            </a:r>
            <a:r>
              <a:rPr lang="ru-RU" dirty="0">
                <a:solidFill>
                  <a:schemeClr val="accent1"/>
                </a:solidFill>
              </a:rPr>
              <a:t>Изложеност штетним и узрасно непримереним садржајима (нпр. експлицитни</a:t>
            </a:r>
          </a:p>
          <a:p>
            <a:pPr algn="just"/>
            <a:r>
              <a:rPr lang="ru-RU" dirty="0">
                <a:solidFill>
                  <a:schemeClr val="accent1"/>
                </a:solidFill>
              </a:rPr>
              <a:t>сексуални и порнографски садржаји, вулгаран језик, говор мржње, итд.)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</a:t>
            </a:r>
            <a:r>
              <a:rPr lang="ru-RU" dirty="0">
                <a:solidFill>
                  <a:schemeClr val="accent1"/>
                </a:solidFill>
              </a:rPr>
              <a:t>Укљученост у дигитално насиље (трпљење и вршење)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</a:t>
            </a:r>
            <a:r>
              <a:rPr lang="ru-RU" dirty="0">
                <a:solidFill>
                  <a:schemeClr val="accent1"/>
                </a:solidFill>
              </a:rPr>
              <a:t>Изложеност комерцијалним садржајима (огласима, рекламама)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</a:t>
            </a:r>
            <a:r>
              <a:rPr lang="ru-RU" dirty="0">
                <a:solidFill>
                  <a:schemeClr val="accent1"/>
                </a:solidFill>
              </a:rPr>
              <a:t>Изложеност нетачним и непоузданим информацијама (тзв. лажним вестима)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</a:t>
            </a:r>
            <a:r>
              <a:rPr lang="ru-RU" dirty="0">
                <a:solidFill>
                  <a:schemeClr val="accent1"/>
                </a:solidFill>
              </a:rPr>
              <a:t>Приступ сервисима и платформама пре прописаног узраста (непоштовање</a:t>
            </a:r>
          </a:p>
          <a:p>
            <a:pPr algn="just"/>
            <a:r>
              <a:rPr lang="ru-RU" dirty="0">
                <a:solidFill>
                  <a:schemeClr val="accent1"/>
                </a:solidFill>
              </a:rPr>
              <a:t>доње узрасне границе, која је обично 13 година)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</a:t>
            </a:r>
            <a:r>
              <a:rPr lang="ru-RU" dirty="0">
                <a:solidFill>
                  <a:schemeClr val="accent1"/>
                </a:solidFill>
              </a:rPr>
              <a:t>Контакти са злонамерним особама које имају за циљ да сексуално или на</a:t>
            </a:r>
          </a:p>
          <a:p>
            <a:pPr algn="just"/>
            <a:r>
              <a:rPr lang="ru-RU" dirty="0">
                <a:solidFill>
                  <a:schemeClr val="accent1"/>
                </a:solidFill>
              </a:rPr>
              <a:t>други начин злоупотребе дете (тзв. интернет предатори)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</a:t>
            </a:r>
            <a:r>
              <a:rPr lang="ru-RU" dirty="0">
                <a:solidFill>
                  <a:schemeClr val="accent1"/>
                </a:solidFill>
              </a:rPr>
              <a:t>Дељење личних информација на интернету (укључујући и дељење од стране</a:t>
            </a:r>
          </a:p>
          <a:p>
            <a:pPr algn="just"/>
            <a:r>
              <a:rPr lang="ru-RU" dirty="0">
                <a:solidFill>
                  <a:schemeClr val="accent1"/>
                </a:solidFill>
              </a:rPr>
              <a:t>родитеља, тзв. шерентинг)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</a:t>
            </a:r>
            <a:r>
              <a:rPr lang="ru-RU" dirty="0">
                <a:solidFill>
                  <a:schemeClr val="accent1"/>
                </a:solidFill>
              </a:rPr>
              <a:t>Злоупотреба личних података, крађа идентитета, лажно представљање,</a:t>
            </a:r>
          </a:p>
          <a:p>
            <a:pPr algn="just"/>
            <a:r>
              <a:rPr lang="ru-RU" dirty="0">
                <a:solidFill>
                  <a:schemeClr val="accent1"/>
                </a:solidFill>
              </a:rPr>
              <a:t>преваре путем интернета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</a:t>
            </a:r>
            <a:r>
              <a:rPr lang="ru-RU" dirty="0">
                <a:solidFill>
                  <a:schemeClr val="accent1"/>
                </a:solidFill>
              </a:rPr>
              <a:t>Трошење новца (нпр. приликом играња видео-игара или случајна куповина</a:t>
            </a:r>
          </a:p>
          <a:p>
            <a:pPr algn="just"/>
            <a:r>
              <a:rPr lang="ru-RU" dirty="0">
                <a:solidFill>
                  <a:schemeClr val="accent1"/>
                </a:solidFill>
              </a:rPr>
              <a:t>унутар апликација)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</a:t>
            </a:r>
            <a:r>
              <a:rPr lang="ru-RU" dirty="0">
                <a:solidFill>
                  <a:schemeClr val="accent1"/>
                </a:solidFill>
              </a:rPr>
              <a:t>Вируси, спамови, хаковања, нежељена пошта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001" y="220658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sr-Cyrl-RS" sz="5400" b="1" i="1" dirty="0"/>
              <a:t>КАРАКТЕРИСТИКЕ</a:t>
            </a:r>
            <a:br>
              <a:rPr lang="sr-Cyrl-RS" sz="5400" b="1" i="1" dirty="0"/>
            </a:br>
            <a:r>
              <a:rPr lang="sr-Cyrl-RS" sz="5400" b="1" i="1" dirty="0"/>
              <a:t>ДИГИТАЛНОГ ДОБА</a:t>
            </a: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374504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155" y="964155"/>
            <a:ext cx="891217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1"/>
                </a:solidFill>
              </a:rPr>
              <a:t>Наведени ризици најчешће се групишу у три категорије, а односе се на</a:t>
            </a:r>
            <a:r>
              <a:rPr lang="ru-RU" sz="2400" dirty="0" smtClean="0">
                <a:solidFill>
                  <a:schemeClr val="accent1"/>
                </a:solidFill>
              </a:rPr>
              <a:t>:</a:t>
            </a:r>
          </a:p>
          <a:p>
            <a:pPr algn="just"/>
            <a:endParaRPr lang="ru-RU" sz="2400" dirty="0">
              <a:solidFill>
                <a:schemeClr val="accent1"/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2400" dirty="0" smtClean="0">
                <a:solidFill>
                  <a:schemeClr val="accent1"/>
                </a:solidFill>
              </a:rPr>
              <a:t>САДРЖАЈ </a:t>
            </a:r>
            <a:r>
              <a:rPr lang="ru-RU" sz="2400" dirty="0">
                <a:solidFill>
                  <a:schemeClr val="accent1"/>
                </a:solidFill>
              </a:rPr>
              <a:t>којем деца могу бити изложена </a:t>
            </a:r>
            <a:r>
              <a:rPr lang="ru-RU" sz="2400" dirty="0" smtClean="0">
                <a:solidFill>
                  <a:schemeClr val="accent1"/>
                </a:solidFill>
              </a:rPr>
              <a:t>током коришћења </a:t>
            </a:r>
            <a:r>
              <a:rPr lang="ru-RU" sz="2400" dirty="0">
                <a:solidFill>
                  <a:schemeClr val="accent1"/>
                </a:solidFill>
              </a:rPr>
              <a:t>интернета, а који </a:t>
            </a:r>
            <a:r>
              <a:rPr lang="ru-RU" sz="2400" dirty="0" smtClean="0">
                <a:solidFill>
                  <a:schemeClr val="accent1"/>
                </a:solidFill>
              </a:rPr>
              <a:t>је непријатан</a:t>
            </a:r>
            <a:r>
              <a:rPr lang="ru-RU" sz="2400" dirty="0">
                <a:solidFill>
                  <a:schemeClr val="accent1"/>
                </a:solidFill>
              </a:rPr>
              <a:t>, узнемирујући или застрашујући за дете</a:t>
            </a:r>
            <a:r>
              <a:rPr lang="ru-RU" sz="2400" dirty="0" smtClean="0">
                <a:solidFill>
                  <a:schemeClr val="accent1"/>
                </a:solidFill>
              </a:rPr>
              <a:t>;</a:t>
            </a:r>
          </a:p>
          <a:p>
            <a:pPr algn="just"/>
            <a:endParaRPr lang="ru-RU" sz="2400" dirty="0">
              <a:solidFill>
                <a:schemeClr val="accent1"/>
              </a:solidFill>
            </a:endParaRPr>
          </a:p>
          <a:p>
            <a:pPr algn="just"/>
            <a:r>
              <a:rPr lang="ru-RU" sz="2400" dirty="0">
                <a:solidFill>
                  <a:schemeClr val="accent1"/>
                </a:solidFill>
              </a:rPr>
              <a:t>2. КОНТАКТЕ са непознатим особама путем интернета које </a:t>
            </a:r>
            <a:r>
              <a:rPr lang="ru-RU" sz="2400" dirty="0" smtClean="0">
                <a:solidFill>
                  <a:schemeClr val="accent1"/>
                </a:solidFill>
              </a:rPr>
              <a:t>            на </a:t>
            </a:r>
            <a:r>
              <a:rPr lang="ru-RU" sz="2400" dirty="0">
                <a:solidFill>
                  <a:schemeClr val="accent1"/>
                </a:solidFill>
              </a:rPr>
              <a:t>различите начине могу </a:t>
            </a:r>
            <a:r>
              <a:rPr lang="ru-RU" sz="2400" dirty="0" smtClean="0">
                <a:solidFill>
                  <a:schemeClr val="accent1"/>
                </a:solidFill>
              </a:rPr>
              <a:t>да злоупотребе </a:t>
            </a:r>
            <a:r>
              <a:rPr lang="ru-RU" sz="2400" dirty="0">
                <a:solidFill>
                  <a:schemeClr val="accent1"/>
                </a:solidFill>
              </a:rPr>
              <a:t>дете; </a:t>
            </a:r>
          </a:p>
          <a:p>
            <a:pPr algn="just"/>
            <a:endParaRPr lang="ru-RU" sz="2400" dirty="0">
              <a:solidFill>
                <a:schemeClr val="accent1"/>
              </a:solidFill>
            </a:endParaRPr>
          </a:p>
          <a:p>
            <a:pPr algn="just"/>
            <a:r>
              <a:rPr lang="ru-RU" sz="2400" dirty="0">
                <a:solidFill>
                  <a:schemeClr val="accent1"/>
                </a:solidFill>
              </a:rPr>
              <a:t>3. ПОНАШАЊЕ детета у дигиталном окружењу којим оно може да угрози, пре </a:t>
            </a:r>
            <a:r>
              <a:rPr lang="ru-RU" sz="2400" dirty="0" smtClean="0">
                <a:solidFill>
                  <a:schemeClr val="accent1"/>
                </a:solidFill>
              </a:rPr>
              <a:t>свега личну</a:t>
            </a:r>
            <a:r>
              <a:rPr lang="ru-RU" sz="2400" dirty="0">
                <a:solidFill>
                  <a:schemeClr val="accent1"/>
                </a:solidFill>
              </a:rPr>
              <a:t>, али и безбедност чланова породице, као и других особа (нпр. вршњака).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1166" y="478546"/>
            <a:ext cx="793767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accent1"/>
                </a:solidFill>
              </a:rPr>
              <a:t>КАКО </a:t>
            </a:r>
            <a:r>
              <a:rPr lang="sr-Cyrl-RS" sz="1600" dirty="0" smtClean="0">
                <a:solidFill>
                  <a:schemeClr val="accent1"/>
                </a:solidFill>
              </a:rPr>
              <a:t>ИЗБЕЋИ</a:t>
            </a: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 smtClean="0">
                <a:solidFill>
                  <a:schemeClr val="accent1"/>
                </a:solidFill>
              </a:rPr>
              <a:t>РИЗИКЕ У </a:t>
            </a:r>
            <a:r>
              <a:rPr lang="ru-RU" sz="1600" dirty="0">
                <a:solidFill>
                  <a:schemeClr val="accent1"/>
                </a:solidFill>
              </a:rPr>
              <a:t>ДИГИТАЛНОМ </a:t>
            </a:r>
            <a:r>
              <a:rPr lang="ru-RU" sz="1600" dirty="0" smtClean="0">
                <a:solidFill>
                  <a:schemeClr val="accent1"/>
                </a:solidFill>
              </a:rPr>
              <a:t>СВЕТУ:</a:t>
            </a:r>
          </a:p>
          <a:p>
            <a:pPr algn="just"/>
            <a:endParaRPr lang="ru-RU" sz="1600" dirty="0" smtClean="0">
              <a:solidFill>
                <a:schemeClr val="accent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1"/>
                </a:solidFill>
              </a:rPr>
              <a:t>• Не </a:t>
            </a:r>
            <a:r>
              <a:rPr lang="ru-RU" sz="1600" dirty="0">
                <a:solidFill>
                  <a:schemeClr val="accent1"/>
                </a:solidFill>
              </a:rPr>
              <a:t>делите путем интернета личне податке (име и презиме, број </a:t>
            </a:r>
            <a:r>
              <a:rPr lang="ru-RU" sz="1600" dirty="0" smtClean="0">
                <a:solidFill>
                  <a:schemeClr val="accent1"/>
                </a:solidFill>
              </a:rPr>
              <a:t>телефона, адресу</a:t>
            </a:r>
            <a:r>
              <a:rPr lang="ru-RU" sz="1600" dirty="0">
                <a:solidFill>
                  <a:schemeClr val="accent1"/>
                </a:solidFill>
              </a:rPr>
              <a:t>, имејл адресу, име школе), нити податке о члановима породице </a:t>
            </a:r>
            <a:r>
              <a:rPr lang="ru-RU" sz="1600" dirty="0" smtClean="0">
                <a:solidFill>
                  <a:schemeClr val="accent1"/>
                </a:solidFill>
              </a:rPr>
              <a:t>са особама </a:t>
            </a:r>
            <a:r>
              <a:rPr lang="ru-RU" sz="1600" dirty="0">
                <a:solidFill>
                  <a:schemeClr val="accent1"/>
                </a:solidFill>
              </a:rPr>
              <a:t>које не познајете лично или сте их упознали путем интернета</a:t>
            </a:r>
            <a:r>
              <a:rPr lang="ru-RU" sz="1600" dirty="0" smtClean="0">
                <a:solidFill>
                  <a:schemeClr val="accent1"/>
                </a:solidFill>
              </a:rPr>
              <a:t>.</a:t>
            </a:r>
          </a:p>
          <a:p>
            <a:pPr algn="just"/>
            <a:endParaRPr lang="ru-RU" sz="1600" dirty="0">
              <a:solidFill>
                <a:schemeClr val="accent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1"/>
                </a:solidFill>
              </a:rPr>
              <a:t>• </a:t>
            </a:r>
            <a:r>
              <a:rPr lang="ru-RU" sz="1600" dirty="0">
                <a:solidFill>
                  <a:schemeClr val="accent1"/>
                </a:solidFill>
              </a:rPr>
              <a:t>Нису све информације на интернету истините! Нажалост, постоје особе које </a:t>
            </a:r>
            <a:r>
              <a:rPr lang="ru-RU" sz="1600" dirty="0" smtClean="0">
                <a:solidFill>
                  <a:schemeClr val="accent1"/>
                </a:solidFill>
              </a:rPr>
              <a:t>се на </a:t>
            </a:r>
            <a:r>
              <a:rPr lang="ru-RU" sz="1600" dirty="0">
                <a:solidFill>
                  <a:schemeClr val="accent1"/>
                </a:solidFill>
              </a:rPr>
              <a:t>њему лажно представљају како би злоупотребиле друге, поготову децу</a:t>
            </a:r>
            <a:r>
              <a:rPr lang="ru-RU" sz="1600" dirty="0" smtClean="0">
                <a:solidFill>
                  <a:schemeClr val="accent1"/>
                </a:solidFill>
              </a:rPr>
              <a:t>.</a:t>
            </a:r>
          </a:p>
          <a:p>
            <a:pPr algn="just"/>
            <a:endParaRPr lang="ru-RU" sz="1600" dirty="0">
              <a:solidFill>
                <a:schemeClr val="accent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1"/>
                </a:solidFill>
              </a:rPr>
              <a:t>• </a:t>
            </a:r>
            <a:r>
              <a:rPr lang="ru-RU" sz="1600" dirty="0">
                <a:solidFill>
                  <a:schemeClr val="accent1"/>
                </a:solidFill>
              </a:rPr>
              <a:t>Четовање, примање порука или фотографија од особа које не познајете </a:t>
            </a:r>
            <a:r>
              <a:rPr lang="ru-RU" sz="1600" dirty="0" smtClean="0">
                <a:solidFill>
                  <a:schemeClr val="accent1"/>
                </a:solidFill>
              </a:rPr>
              <a:t>или у </a:t>
            </a:r>
            <a:r>
              <a:rPr lang="ru-RU" sz="1600" dirty="0">
                <a:solidFill>
                  <a:schemeClr val="accent1"/>
                </a:solidFill>
              </a:rPr>
              <a:t>које немате поверења, може вам створити проблеме (нпр. могу </a:t>
            </a:r>
            <a:r>
              <a:rPr lang="ru-RU" sz="1600" dirty="0" smtClean="0">
                <a:solidFill>
                  <a:schemeClr val="accent1"/>
                </a:solidFill>
              </a:rPr>
              <a:t>садржати вирусе </a:t>
            </a:r>
            <a:r>
              <a:rPr lang="ru-RU" sz="1600" dirty="0">
                <a:solidFill>
                  <a:schemeClr val="accent1"/>
                </a:solidFill>
              </a:rPr>
              <a:t>или непримерене садржаје</a:t>
            </a:r>
            <a:r>
              <a:rPr lang="ru-RU" sz="1600" dirty="0" smtClean="0">
                <a:solidFill>
                  <a:schemeClr val="accent1"/>
                </a:solidFill>
              </a:rPr>
              <a:t>).</a:t>
            </a:r>
          </a:p>
          <a:p>
            <a:pPr algn="just"/>
            <a:endParaRPr lang="ru-RU" sz="1600" dirty="0">
              <a:solidFill>
                <a:schemeClr val="accent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1"/>
                </a:solidFill>
              </a:rPr>
              <a:t>• </a:t>
            </a:r>
            <a:r>
              <a:rPr lang="ru-RU" sz="1600" dirty="0">
                <a:solidFill>
                  <a:schemeClr val="accent1"/>
                </a:solidFill>
              </a:rPr>
              <a:t>Никада не прихватајте предлог непознате особе, упућен путем интернета, </a:t>
            </a:r>
            <a:r>
              <a:rPr lang="ru-RU" sz="1600" dirty="0" smtClean="0">
                <a:solidFill>
                  <a:schemeClr val="accent1"/>
                </a:solidFill>
              </a:rPr>
              <a:t>да се </a:t>
            </a:r>
            <a:r>
              <a:rPr lang="ru-RU" sz="1600" dirty="0">
                <a:solidFill>
                  <a:schemeClr val="accent1"/>
                </a:solidFill>
              </a:rPr>
              <a:t>видите уживо. Обавезно о томе обавестите </a:t>
            </a:r>
            <a:r>
              <a:rPr lang="ru-RU" sz="1600" dirty="0" smtClean="0">
                <a:solidFill>
                  <a:schemeClr val="accent1"/>
                </a:solidFill>
              </a:rPr>
              <a:t>родитеље.</a:t>
            </a:r>
          </a:p>
          <a:p>
            <a:pPr algn="just"/>
            <a:endParaRPr lang="ru-RU" sz="1600" dirty="0">
              <a:solidFill>
                <a:schemeClr val="accent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1"/>
                </a:solidFill>
              </a:rPr>
              <a:t>• </a:t>
            </a:r>
            <a:r>
              <a:rPr lang="ru-RU" sz="1600" dirty="0">
                <a:solidFill>
                  <a:schemeClr val="accent1"/>
                </a:solidFill>
              </a:rPr>
              <a:t>Уколико вас било шта изненади, узнемири, уплаши или забрине када сте </a:t>
            </a:r>
            <a:r>
              <a:rPr lang="ru-RU" sz="1600" dirty="0" smtClean="0">
                <a:solidFill>
                  <a:schemeClr val="accent1"/>
                </a:solidFill>
              </a:rPr>
              <a:t>на интернету</a:t>
            </a:r>
            <a:r>
              <a:rPr lang="ru-RU" sz="1600" dirty="0">
                <a:solidFill>
                  <a:schemeClr val="accent1"/>
                </a:solidFill>
              </a:rPr>
              <a:t>, поделите то са својим родитељима, васпитачима, </a:t>
            </a:r>
            <a:r>
              <a:rPr lang="ru-RU" sz="1600" dirty="0" smtClean="0">
                <a:solidFill>
                  <a:schemeClr val="accent1"/>
                </a:solidFill>
              </a:rPr>
              <a:t>наставницима или </a:t>
            </a:r>
            <a:r>
              <a:rPr lang="ru-RU" sz="1600" dirty="0">
                <a:solidFill>
                  <a:schemeClr val="accent1"/>
                </a:solidFill>
              </a:rPr>
              <a:t>другим одраслим особама у које имате поверења</a:t>
            </a:r>
            <a:r>
              <a:rPr lang="ru-RU" sz="1600" dirty="0" smtClean="0">
                <a:solidFill>
                  <a:schemeClr val="accent1"/>
                </a:solidFill>
              </a:rPr>
              <a:t>.</a:t>
            </a:r>
          </a:p>
          <a:p>
            <a:pPr algn="just"/>
            <a:endParaRPr lang="ru-RU" sz="1600" dirty="0">
              <a:solidFill>
                <a:schemeClr val="accent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1"/>
                </a:solidFill>
              </a:rPr>
              <a:t>• </a:t>
            </a:r>
            <a:r>
              <a:rPr lang="ru-RU" sz="1600" dirty="0">
                <a:solidFill>
                  <a:schemeClr val="accent1"/>
                </a:solidFill>
              </a:rPr>
              <a:t>Можда одрасли не знају за игрицу или апликацију за коју ви и ваши </a:t>
            </a:r>
            <a:r>
              <a:rPr lang="ru-RU" sz="1600" dirty="0" smtClean="0">
                <a:solidFill>
                  <a:schemeClr val="accent1"/>
                </a:solidFill>
              </a:rPr>
              <a:t>вршњаци знате</a:t>
            </a:r>
            <a:r>
              <a:rPr lang="ru-RU" sz="1600" dirty="0">
                <a:solidFill>
                  <a:schemeClr val="accent1"/>
                </a:solidFill>
              </a:rPr>
              <a:t>, али они имају више животног искуства и могу вам помоћи и када је </a:t>
            </a:r>
            <a:r>
              <a:rPr lang="ru-RU" sz="1600" dirty="0" smtClean="0">
                <a:solidFill>
                  <a:schemeClr val="accent1"/>
                </a:solidFill>
              </a:rPr>
              <a:t>реч о </a:t>
            </a:r>
            <a:r>
              <a:rPr lang="ru-RU" sz="1600" dirty="0">
                <a:solidFill>
                  <a:schemeClr val="accent1"/>
                </a:solidFill>
              </a:rPr>
              <a:t>интернету.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00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4000" b="1" i="1" dirty="0" smtClean="0"/>
              <a:t>ЗАКЉУЧАК:</a:t>
            </a:r>
            <a:r>
              <a:rPr lang="sr-Cyrl-RS" b="1" i="1" dirty="0" smtClean="0"/>
              <a:t/>
            </a:r>
            <a:br>
              <a:rPr lang="sr-Cyrl-RS" b="1" i="1" dirty="0" smtClean="0"/>
            </a:br>
            <a:r>
              <a:rPr lang="sr-Cyrl-RS" b="1" i="1" dirty="0" smtClean="0"/>
              <a:t/>
            </a:r>
            <a:br>
              <a:rPr lang="sr-Cyrl-RS" b="1" i="1" dirty="0" smtClean="0"/>
            </a:br>
            <a:r>
              <a:rPr lang="sr-Cyrl-RS" sz="4000" b="1" i="1" dirty="0"/>
              <a:t>Дигиталне </a:t>
            </a:r>
            <a:r>
              <a:rPr lang="sr-Cyrl-RS" sz="4000" b="1" i="1" dirty="0" smtClean="0"/>
              <a:t>технологије </a:t>
            </a:r>
            <a:r>
              <a:rPr lang="sr-Cyrl-RS" sz="4000" b="1" i="1" dirty="0"/>
              <a:t>пружају многе могућности у разним сверама  живота, али исто тако постоје бројни ризици </a:t>
            </a:r>
            <a:r>
              <a:rPr lang="sr-Cyrl-RS" sz="4000" b="1" i="1" dirty="0" smtClean="0"/>
              <a:t>због  </a:t>
            </a:r>
            <a:r>
              <a:rPr lang="sr-Cyrl-RS" sz="4000" b="1" i="1" dirty="0"/>
              <a:t>којих се треба пазити да не би постали </a:t>
            </a:r>
            <a:r>
              <a:rPr lang="sr-Cyrl-RS" sz="4000" b="1" i="1"/>
              <a:t>жртва </a:t>
            </a:r>
            <a:r>
              <a:rPr lang="sr-Cyrl-RS" sz="4000" b="1" i="1" smtClean="0"/>
              <a:t/>
            </a:r>
            <a:br>
              <a:rPr lang="sr-Cyrl-RS" sz="4000" b="1" i="1" smtClean="0"/>
            </a:br>
            <a:r>
              <a:rPr lang="sr-Cyrl-RS" sz="4000" b="1" i="1" smtClean="0"/>
              <a:t>електронског </a:t>
            </a:r>
            <a:r>
              <a:rPr lang="sr-Cyrl-RS" sz="4000" b="1" i="1" dirty="0"/>
              <a:t>насиља!!!!</a:t>
            </a: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sr-Cyrl-RS" b="1" i="1" dirty="0" smtClean="0"/>
              <a:t/>
            </a:r>
            <a:br>
              <a:rPr lang="sr-Cyrl-RS" b="1" i="1" dirty="0" smtClean="0"/>
            </a:b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4972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Живимо у дигиталном добу. Свет у коме</a:t>
            </a:r>
            <a:br>
              <a:rPr lang="ru-RU" dirty="0"/>
            </a:br>
            <a:r>
              <a:rPr lang="ru-RU" dirty="0"/>
              <a:t>живимо постао је дигиталан. Дигитална</a:t>
            </a:r>
            <a:br>
              <a:rPr lang="ru-RU" dirty="0"/>
            </a:br>
            <a:r>
              <a:rPr lang="ru-RU" dirty="0"/>
              <a:t>технологија променила је и убрзано мења („развијени”) свет. Сви аспекти савременог </a:t>
            </a:r>
            <a:r>
              <a:rPr lang="ru-RU" dirty="0" smtClean="0"/>
              <a:t>живота, почев </a:t>
            </a:r>
            <a:r>
              <a:rPr lang="ru-RU" dirty="0"/>
              <a:t>од касе у самопослузи до контроле нуклеарног оружја, налазе се „у власти” дигиталних уређаја. Дигитална технологија мења детињство милионима деце широм света.</a:t>
            </a:r>
            <a:br>
              <a:rPr lang="ru-RU" dirty="0"/>
            </a:br>
            <a:r>
              <a:rPr lang="ru-RU" dirty="0"/>
              <a:t>Број корисника интернета, укључујући децу и младе, повећава се из дана у </a:t>
            </a:r>
            <a:r>
              <a:rPr lang="ru-RU" dirty="0" smtClean="0"/>
              <a:t>дан!!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153" y="1566706"/>
            <a:ext cx="89250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1"/>
                </a:solidFill>
              </a:rPr>
              <a:t>Дигитална технологија</a:t>
            </a:r>
          </a:p>
          <a:p>
            <a:pPr algn="ctr"/>
            <a:r>
              <a:rPr lang="ru-RU" sz="5400" dirty="0" smtClean="0">
                <a:solidFill>
                  <a:schemeClr val="accent1"/>
                </a:solidFill>
              </a:rPr>
              <a:t>обликује садашњост, али и</a:t>
            </a:r>
          </a:p>
          <a:p>
            <a:pPr algn="ctr"/>
            <a:r>
              <a:rPr lang="ru-RU" sz="5400" dirty="0" smtClean="0">
                <a:solidFill>
                  <a:schemeClr val="accent1"/>
                </a:solidFill>
              </a:rPr>
              <a:t>будућност деце, пружајући</a:t>
            </a:r>
          </a:p>
          <a:p>
            <a:pPr algn="ctr"/>
            <a:r>
              <a:rPr lang="ru-RU" sz="5400" dirty="0" smtClean="0">
                <a:solidFill>
                  <a:schemeClr val="accent1"/>
                </a:solidFill>
              </a:rPr>
              <a:t>им огромне могућности.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0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45" y="1202027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/>
              <a:t>КОРИШЋЕЊЕ</a:t>
            </a:r>
            <a:br>
              <a:rPr lang="ru-RU" sz="6000" b="1" i="1" dirty="0"/>
            </a:br>
            <a:r>
              <a:rPr lang="ru-RU" sz="6000" b="1" i="1" dirty="0"/>
              <a:t>ДИГИТАЛНИХ УРЕЂАЈА</a:t>
            </a:r>
            <a:br>
              <a:rPr lang="ru-RU" sz="6000" b="1" i="1" dirty="0"/>
            </a:br>
            <a:r>
              <a:rPr lang="ru-RU" sz="6000" b="1" i="1" dirty="0"/>
              <a:t>ОД СТРАНЕ </a:t>
            </a:r>
            <a:r>
              <a:rPr lang="ru-RU" sz="6000" b="1" i="1" dirty="0" smtClean="0"/>
              <a:t>ДЕЦЕ-УЧЕНИКА</a:t>
            </a:r>
            <a:endParaRPr lang="en-US" sz="6000" b="1" i="1" dirty="0"/>
          </a:p>
        </p:txBody>
      </p:sp>
    </p:spTree>
    <p:extLst>
      <p:ext uri="{BB962C8B-B14F-4D97-AF65-F5344CB8AC3E}">
        <p14:creationId xmlns:p14="http://schemas.microsoft.com/office/powerpoint/2010/main" val="85644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Дигитална технологија добија све значајнију улогу у животу деце, обликујући </a:t>
            </a:r>
            <a:r>
              <a:rPr lang="ru-RU" sz="2800" dirty="0" smtClean="0"/>
              <a:t>њихове свакодневне </a:t>
            </a:r>
            <a:r>
              <a:rPr lang="ru-RU" sz="2800" dirty="0"/>
              <a:t>активности: начин на који проводе слободно време, комуницирају, играју </a:t>
            </a:r>
            <a:r>
              <a:rPr lang="ru-RU" sz="2800" dirty="0" smtClean="0"/>
              <a:t>и друже </a:t>
            </a:r>
            <a:r>
              <a:rPr lang="ru-RU" sz="2800" dirty="0"/>
              <a:t>се са вршњацима, уче и стичу нова искуства, Свакога дана појављују се нови, </a:t>
            </a:r>
            <a:r>
              <a:rPr lang="ru-RU" sz="2800" dirty="0" smtClean="0"/>
              <a:t>све „паметнији</a:t>
            </a:r>
            <a:r>
              <a:rPr lang="ru-RU" sz="2800" dirty="0"/>
              <a:t>” дигитални уређаји, </a:t>
            </a:r>
            <a:r>
              <a:rPr lang="ru-RU" sz="2800" dirty="0" smtClean="0"/>
              <a:t>онлајн платформе </a:t>
            </a:r>
            <a:r>
              <a:rPr lang="ru-RU" sz="2800" dirty="0"/>
              <a:t>и апликације које могу </a:t>
            </a:r>
            <a:r>
              <a:rPr lang="ru-RU" sz="2800" dirty="0" smtClean="0"/>
              <a:t>постати доступне </a:t>
            </a:r>
            <a:r>
              <a:rPr lang="ru-RU" sz="2800" dirty="0"/>
              <a:t>деци. Интернет </a:t>
            </a:r>
            <a:r>
              <a:rPr lang="ru-RU" sz="2800" dirty="0" smtClean="0"/>
              <a:t>ствари</a:t>
            </a:r>
            <a:r>
              <a:rPr lang="en-US" sz="2800" dirty="0" smtClean="0"/>
              <a:t>, </a:t>
            </a:r>
            <a:r>
              <a:rPr lang="ru-RU" sz="2800" dirty="0"/>
              <a:t>интернет </a:t>
            </a:r>
            <a:r>
              <a:rPr lang="ru-RU" sz="2800" dirty="0" smtClean="0"/>
              <a:t>играчака</a:t>
            </a:r>
            <a:r>
              <a:rPr lang="en-US" sz="2800" dirty="0" smtClean="0"/>
              <a:t>, </a:t>
            </a:r>
            <a:r>
              <a:rPr lang="ru-RU" sz="2800" dirty="0"/>
              <a:t>социјални </a:t>
            </a:r>
            <a:r>
              <a:rPr lang="ru-RU" sz="2800" dirty="0" smtClean="0"/>
              <a:t>роботи</a:t>
            </a:r>
            <a:r>
              <a:rPr lang="en-US" sz="2800" dirty="0" smtClean="0"/>
              <a:t>, </a:t>
            </a:r>
            <a:r>
              <a:rPr lang="ru-RU" sz="2800" dirty="0"/>
              <a:t>виртуелна и </a:t>
            </a:r>
            <a:r>
              <a:rPr lang="ru-RU" sz="2800" dirty="0" smtClean="0"/>
              <a:t>проширена реалност</a:t>
            </a:r>
            <a:r>
              <a:rPr lang="en-US" sz="2800" dirty="0" smtClean="0"/>
              <a:t>, </a:t>
            </a:r>
            <a:r>
              <a:rPr lang="ru-RU" sz="2800" dirty="0"/>
              <a:t>вештачка </a:t>
            </a:r>
            <a:r>
              <a:rPr lang="ru-RU" sz="2800" dirty="0" smtClean="0"/>
              <a:t>интелигенција</a:t>
            </a:r>
            <a:r>
              <a:rPr lang="en-US" sz="2800" dirty="0" smtClean="0"/>
              <a:t>, </a:t>
            </a:r>
            <a:r>
              <a:rPr lang="ru-RU" sz="2800" dirty="0"/>
              <a:t>машинско </a:t>
            </a:r>
            <a:r>
              <a:rPr lang="ru-RU" sz="2800" dirty="0" smtClean="0"/>
              <a:t>учење</a:t>
            </a:r>
            <a:r>
              <a:rPr lang="en-US" sz="2800" dirty="0" smtClean="0"/>
              <a:t>, </a:t>
            </a:r>
            <a:r>
              <a:rPr lang="ru-RU" sz="2800" dirty="0"/>
              <a:t>само су неки од продуката дигиталног</a:t>
            </a:r>
            <a:br>
              <a:rPr lang="ru-RU" sz="2800" dirty="0"/>
            </a:br>
            <a:r>
              <a:rPr lang="ru-RU" sz="2800" dirty="0"/>
              <a:t>доба који стварају нове могућности за децу, али и нове изазове.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928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21" y="763702"/>
            <a:ext cx="3572076" cy="18465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0338" y="763702"/>
            <a:ext cx="3389425" cy="18465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338" y="3271234"/>
            <a:ext cx="3389425" cy="19629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921" y="3271234"/>
            <a:ext cx="3572076" cy="196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4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458" y="815662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8000" b="1" i="1" dirty="0"/>
              <a:t>ПРАВА</a:t>
            </a:r>
            <a:br>
              <a:rPr lang="ru-RU" sz="8000" b="1" i="1" dirty="0"/>
            </a:br>
            <a:r>
              <a:rPr lang="ru-RU" sz="8000" b="1" i="1" dirty="0"/>
              <a:t>ДЕТЕТА У</a:t>
            </a:r>
            <a:br>
              <a:rPr lang="ru-RU" sz="8000" b="1" i="1" dirty="0"/>
            </a:br>
            <a:r>
              <a:rPr lang="ru-RU" sz="8000" b="1" i="1" dirty="0"/>
              <a:t>ДИГИТАЛНОМ</a:t>
            </a:r>
            <a:br>
              <a:rPr lang="ru-RU" sz="8000" b="1" i="1" dirty="0"/>
            </a:br>
            <a:r>
              <a:rPr lang="ru-RU" sz="8000" b="1" i="1" dirty="0"/>
              <a:t>ДОБУ</a:t>
            </a:r>
            <a:endParaRPr lang="en-US" sz="8000" b="1" i="1" dirty="0"/>
          </a:p>
        </p:txBody>
      </p:sp>
    </p:spTree>
    <p:extLst>
      <p:ext uri="{BB962C8B-B14F-4D97-AF65-F5344CB8AC3E}">
        <p14:creationId xmlns:p14="http://schemas.microsoft.com/office/powerpoint/2010/main" val="1772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9954" y="1096731"/>
            <a:ext cx="86460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1"/>
                </a:solidFill>
              </a:rPr>
              <a:t>Права детета прописана Конвенцијом о правима детета, односе се и на дигитално окружење. </a:t>
            </a:r>
          </a:p>
          <a:p>
            <a:endParaRPr lang="ru-RU" sz="2400" dirty="0">
              <a:solidFill>
                <a:schemeClr val="accent1"/>
              </a:solidFill>
            </a:endParaRPr>
          </a:p>
          <a:p>
            <a:pPr algn="just"/>
            <a:endParaRPr lang="sr-Cyrl-RS" sz="2400" dirty="0" smtClean="0">
              <a:solidFill>
                <a:schemeClr val="accent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1"/>
                </a:solidFill>
              </a:rPr>
              <a:t>Право детета да буде заштићено од свих облика насиља и дискриминације, у свим ситуацијама, односи се и на дигитални свет. </a:t>
            </a:r>
          </a:p>
          <a:p>
            <a:pPr algn="just"/>
            <a:endParaRPr lang="ru-RU" sz="2400" dirty="0">
              <a:solidFill>
                <a:schemeClr val="accent1"/>
              </a:solidFill>
            </a:endParaRPr>
          </a:p>
          <a:p>
            <a:pPr algn="just"/>
            <a:endParaRPr lang="sr-Cyrl-RS" sz="2400" dirty="0" smtClean="0">
              <a:solidFill>
                <a:schemeClr val="accent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1"/>
                </a:solidFill>
              </a:rPr>
              <a:t>Право на образовање у оквиру којег ће деца стећи одговарајуће вештине дигиталне писмености јесте једно од основних права детета у дигиталном добу.</a:t>
            </a:r>
          </a:p>
        </p:txBody>
      </p:sp>
    </p:spTree>
    <p:extLst>
      <p:ext uri="{BB962C8B-B14F-4D97-AF65-F5344CB8AC3E}">
        <p14:creationId xmlns:p14="http://schemas.microsoft.com/office/powerpoint/2010/main" val="11034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1060</Words>
  <Application>Microsoft Office PowerPoint</Application>
  <PresentationFormat>Widescreen</PresentationFormat>
  <Paragraphs>117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</vt:lpstr>
      <vt:lpstr>ДЕЦА-УЧЕНИЦИ У ДИГИТАЛНОМ ДОБУ</vt:lpstr>
      <vt:lpstr>КАРАКТЕРИСТИКЕ ДИГИТАЛНОГ ДОБА</vt:lpstr>
      <vt:lpstr>Живимо у дигиталном добу. Свет у коме живимо постао је дигиталан. Дигитална технологија променила је и убрзано мења („развијени”) свет. Сви аспекти савременог живота, почев од касе у самопослузи до контроле нуклеарног оружја, налазе се „у власти” дигиталних уређаја. Дигитална технологија мења детињство милионима деце широм света. Број корисника интернета, укључујући децу и младе, повећава се из дана у дан!!</vt:lpstr>
      <vt:lpstr>PowerPoint Presentation</vt:lpstr>
      <vt:lpstr>КОРИШЋЕЊЕ ДИГИТАЛНИХ УРЕЂАЈА ОД СТРАНЕ ДЕЦЕ-УЧЕНИКА</vt:lpstr>
      <vt:lpstr>Дигитална технологија добија све значајнију улогу у животу деце, обликујући њихове свакодневне активности: начин на који проводе слободно време, комуницирају, играју и друже се са вршњацима, уче и стичу нова искуства, Свакога дана појављују се нови, све „паметнији” дигитални уређаји, онлајн платформе и апликације које могу постати доступне деци. Интернет ствари, интернет играчака, социјални роботи, виртуелна и проширена реалност, вештачка интелигенција, машинско учење, само су неки од продуката дигиталног доба који стварају нове могућности за децу, али и нове изазове. </vt:lpstr>
      <vt:lpstr>PowerPoint Presentation</vt:lpstr>
      <vt:lpstr>ПРАВА ДЕТЕТА У ДИГИТАЛНОМ ДОБУ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ЗАКЉУЧАК:  Дигиталне технологије пружају многе могућности у разним сверама  живота, али исто тако постоје бројни ризици због  којих се треба пазити да не би постали жртва  електронског насиља!!!!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Rade Miletic</dc:creator>
  <cp:lastModifiedBy>Rade Miletic</cp:lastModifiedBy>
  <cp:revision>19</cp:revision>
  <dcterms:created xsi:type="dcterms:W3CDTF">2021-02-21T09:36:21Z</dcterms:created>
  <dcterms:modified xsi:type="dcterms:W3CDTF">2021-02-21T19:14:06Z</dcterms:modified>
</cp:coreProperties>
</file>