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5" r:id="rId8"/>
    <p:sldId id="261" r:id="rId9"/>
    <p:sldId id="262" r:id="rId10"/>
    <p:sldId id="264" r:id="rId11"/>
    <p:sldId id="266" r:id="rId12"/>
    <p:sldId id="267" r:id="rId13"/>
    <p:sldId id="268" r:id="rId14"/>
    <p:sldId id="271" r:id="rId15"/>
    <p:sldId id="269" r:id="rId16"/>
    <p:sldId id="270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A3FA-7786-410B-9F3D-CA143E256478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DD1A-E3B0-4E47-A8CD-5ED9D0D54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790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A3FA-7786-410B-9F3D-CA143E256478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DD1A-E3B0-4E47-A8CD-5ED9D0D54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59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A3FA-7786-410B-9F3D-CA143E256478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DD1A-E3B0-4E47-A8CD-5ED9D0D5422D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47175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A3FA-7786-410B-9F3D-CA143E256478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DD1A-E3B0-4E47-A8CD-5ED9D0D54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6046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A3FA-7786-410B-9F3D-CA143E256478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DD1A-E3B0-4E47-A8CD-5ED9D0D5422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3702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A3FA-7786-410B-9F3D-CA143E256478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DD1A-E3B0-4E47-A8CD-5ED9D0D54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9598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A3FA-7786-410B-9F3D-CA143E256478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DD1A-E3B0-4E47-A8CD-5ED9D0D54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81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A3FA-7786-410B-9F3D-CA143E256478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DD1A-E3B0-4E47-A8CD-5ED9D0D54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827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A3FA-7786-410B-9F3D-CA143E256478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DD1A-E3B0-4E47-A8CD-5ED9D0D54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61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A3FA-7786-410B-9F3D-CA143E256478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DD1A-E3B0-4E47-A8CD-5ED9D0D54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810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A3FA-7786-410B-9F3D-CA143E256478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DD1A-E3B0-4E47-A8CD-5ED9D0D54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954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A3FA-7786-410B-9F3D-CA143E256478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DD1A-E3B0-4E47-A8CD-5ED9D0D54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707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A3FA-7786-410B-9F3D-CA143E256478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DD1A-E3B0-4E47-A8CD-5ED9D0D54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990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A3FA-7786-410B-9F3D-CA143E256478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DD1A-E3B0-4E47-A8CD-5ED9D0D54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92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A3FA-7786-410B-9F3D-CA143E256478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DD1A-E3B0-4E47-A8CD-5ED9D0D54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055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A3FA-7786-410B-9F3D-CA143E256478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DD1A-E3B0-4E47-A8CD-5ED9D0D54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595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0A3FA-7786-410B-9F3D-CA143E256478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892DD1A-E3B0-4E47-A8CD-5ED9D0D54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95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r-Cyrl-RS" b="1" i="1" dirty="0" smtClean="0"/>
              <a:t>ДЕЦА</a:t>
            </a:r>
            <a:r>
              <a:rPr lang="sr-Cyrl-RS" b="1" i="1" dirty="0"/>
              <a:t>-</a:t>
            </a:r>
            <a:r>
              <a:rPr lang="sr-Cyrl-RS" b="1" i="1" dirty="0" smtClean="0"/>
              <a:t>УЧЕНИЦИ </a:t>
            </a:r>
            <a:r>
              <a:rPr lang="sr-Cyrl-RS" b="1" i="1" dirty="0"/>
              <a:t>У</a:t>
            </a:r>
            <a:br>
              <a:rPr lang="sr-Cyrl-RS" b="1" i="1" dirty="0"/>
            </a:br>
            <a:r>
              <a:rPr lang="sr-Cyrl-RS" b="1" i="1" dirty="0"/>
              <a:t>ДИГИТАЛНОМ</a:t>
            </a:r>
            <a:br>
              <a:rPr lang="sr-Cyrl-RS" b="1" i="1" dirty="0"/>
            </a:br>
            <a:r>
              <a:rPr lang="sr-Cyrl-RS" b="1" i="1" dirty="0"/>
              <a:t>ДО</a:t>
            </a:r>
            <a:r>
              <a:rPr lang="sr-Cyrl-RS" dirty="0"/>
              <a:t>БУ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3200" b="1" i="1" dirty="0" smtClean="0">
                <a:solidFill>
                  <a:schemeClr val="accent1"/>
                </a:solidFill>
              </a:rPr>
              <a:t>Могућности и ризици дигиталних технологија</a:t>
            </a:r>
            <a:endParaRPr lang="en-US" sz="3200" b="1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47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92687" y="1186884"/>
            <a:ext cx="6096000" cy="489364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sr-Cyrl-RS" sz="7200" b="1" i="1" dirty="0" smtClean="0">
                <a:solidFill>
                  <a:schemeClr val="accent1"/>
                </a:solidFill>
              </a:rPr>
              <a:t>ДИГИТАЛНА</a:t>
            </a:r>
          </a:p>
          <a:p>
            <a:pPr algn="ctr"/>
            <a:r>
              <a:rPr lang="sr-Cyrl-RS" sz="7200" b="1" i="1" dirty="0" smtClean="0">
                <a:solidFill>
                  <a:schemeClr val="accent1"/>
                </a:solidFill>
              </a:rPr>
              <a:t>ПИСМЕНОСТ</a:t>
            </a:r>
          </a:p>
          <a:p>
            <a:pPr algn="ctr"/>
            <a:endParaRPr lang="sr-Cyrl-RS" sz="7200" b="1" i="1" dirty="0" smtClean="0">
              <a:solidFill>
                <a:schemeClr val="accent1"/>
              </a:solidFill>
            </a:endParaRPr>
          </a:p>
          <a:p>
            <a:pPr algn="ctr"/>
            <a:r>
              <a:rPr lang="sr-Cyrl-RS" sz="4800" b="1" i="1" dirty="0" smtClean="0">
                <a:solidFill>
                  <a:schemeClr val="accent1"/>
                </a:solidFill>
              </a:rPr>
              <a:t>Шта је дигитална писменост</a:t>
            </a:r>
            <a:endParaRPr lang="en-US" sz="4400" b="1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691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94196" y="491423"/>
            <a:ext cx="791192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chemeClr val="accent1"/>
                </a:solidFill>
              </a:rPr>
              <a:t>Постоји више различитих дефиниција дигиталне писмености.</a:t>
            </a:r>
          </a:p>
          <a:p>
            <a:pPr algn="just"/>
            <a:endParaRPr lang="ru-RU" sz="2400" dirty="0">
              <a:solidFill>
                <a:schemeClr val="accent1"/>
              </a:solidFill>
            </a:endParaRPr>
          </a:p>
          <a:p>
            <a:pPr algn="just"/>
            <a:r>
              <a:rPr lang="ru-RU" sz="2400" dirty="0" smtClean="0">
                <a:solidFill>
                  <a:schemeClr val="accent1"/>
                </a:solidFill>
              </a:rPr>
              <a:t>Дигитална писменост подразумева много више од поседовања техничких знања и вештина.</a:t>
            </a:r>
          </a:p>
          <a:p>
            <a:pPr algn="just"/>
            <a:endParaRPr lang="ru-RU" sz="2400" dirty="0">
              <a:solidFill>
                <a:schemeClr val="accent1"/>
              </a:solidFill>
            </a:endParaRPr>
          </a:p>
          <a:p>
            <a:pPr algn="just"/>
            <a:r>
              <a:rPr lang="ru-RU" sz="2400" dirty="0" smtClean="0">
                <a:solidFill>
                  <a:schemeClr val="accent1"/>
                </a:solidFill>
              </a:rPr>
              <a:t>Дигитална писменост представља: скуп знања, вештина и ставова неопходних приликом коришћења дигиталне технологије за обављање различитих послова, решавање проблема, комуницирање, управљање информацијама, сарадњу, креирање и дељење садржаја и конструисање знања; на ефикасан, ефективан начин, критички, креативно, аутономно, флексибилно, етички и рефлексивно; на послу, у слободно време, за учествовање у друштву, учење, дружење... </a:t>
            </a:r>
            <a:endParaRPr lang="en-US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96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0613" y="1428206"/>
            <a:ext cx="774020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i="1" dirty="0" smtClean="0">
                <a:solidFill>
                  <a:schemeClr val="accent1"/>
                </a:solidFill>
              </a:rPr>
              <a:t>МОГУЋНОСТИ КОЈЕ</a:t>
            </a:r>
          </a:p>
          <a:p>
            <a:pPr algn="ctr"/>
            <a:r>
              <a:rPr lang="ru-RU" sz="6000" b="1" i="1" dirty="0" smtClean="0">
                <a:solidFill>
                  <a:schemeClr val="accent1"/>
                </a:solidFill>
              </a:rPr>
              <a:t>ДИГИТАЛНА ТЕХНОЛОГИЈА</a:t>
            </a:r>
          </a:p>
          <a:p>
            <a:pPr algn="ctr"/>
            <a:r>
              <a:rPr lang="ru-RU" sz="6000" b="1" i="1" dirty="0" smtClean="0">
                <a:solidFill>
                  <a:schemeClr val="accent1"/>
                </a:solidFill>
              </a:rPr>
              <a:t>ПРУЖА ДЕЦИ</a:t>
            </a:r>
            <a:endParaRPr lang="en-US" sz="6000" b="1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20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7729" y="117693"/>
            <a:ext cx="897657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accent1"/>
                </a:solidFill>
              </a:rPr>
              <a:t>• учење (у формалном и неформалном контексту) и стицање различитих компетенција неопходних за успешно функционисање у дигиталном добу (дигитална, језичка, математичка и научна писменост; вештине решавања проблема, критичког мишљења, тимског рада; учење страних језика);</a:t>
            </a:r>
          </a:p>
          <a:p>
            <a:pPr algn="just"/>
            <a:endParaRPr lang="ru-RU" dirty="0" smtClean="0">
              <a:solidFill>
                <a:schemeClr val="accent1"/>
              </a:solidFill>
            </a:endParaRPr>
          </a:p>
          <a:p>
            <a:pPr algn="just"/>
            <a:r>
              <a:rPr lang="ru-RU" dirty="0" smtClean="0">
                <a:solidFill>
                  <a:schemeClr val="accent1"/>
                </a:solidFill>
              </a:rPr>
              <a:t>• бесплатан приступ и коришћење квалитетних образовних ресурса, програма, апликација, платформи различите намене;</a:t>
            </a:r>
          </a:p>
          <a:p>
            <a:pPr algn="just"/>
            <a:endParaRPr lang="ru-RU" dirty="0" smtClean="0">
              <a:solidFill>
                <a:schemeClr val="accent1"/>
              </a:solidFill>
            </a:endParaRPr>
          </a:p>
          <a:p>
            <a:pPr algn="just"/>
            <a:r>
              <a:rPr lang="ru-RU" dirty="0" smtClean="0">
                <a:solidFill>
                  <a:schemeClr val="accent1"/>
                </a:solidFill>
              </a:rPr>
              <a:t>•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smtClean="0">
                <a:solidFill>
                  <a:schemeClr val="accent1"/>
                </a:solidFill>
              </a:rPr>
              <a:t>виртуелне посете музејима, библиотекама;</a:t>
            </a:r>
          </a:p>
          <a:p>
            <a:pPr algn="just"/>
            <a:endParaRPr lang="ru-RU" dirty="0" smtClean="0">
              <a:solidFill>
                <a:schemeClr val="accent1"/>
              </a:solidFill>
            </a:endParaRPr>
          </a:p>
          <a:p>
            <a:pPr algn="just"/>
            <a:r>
              <a:rPr lang="ru-RU" dirty="0" smtClean="0">
                <a:solidFill>
                  <a:schemeClr val="accent1"/>
                </a:solidFill>
              </a:rPr>
              <a:t>•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smtClean="0">
                <a:solidFill>
                  <a:schemeClr val="accent1"/>
                </a:solidFill>
              </a:rPr>
              <a:t>проналажење занимљивих и корисних информација;</a:t>
            </a:r>
          </a:p>
          <a:p>
            <a:pPr algn="just"/>
            <a:endParaRPr lang="ru-RU" dirty="0" smtClean="0">
              <a:solidFill>
                <a:schemeClr val="accent1"/>
              </a:solidFill>
            </a:endParaRPr>
          </a:p>
          <a:p>
            <a:pPr algn="just"/>
            <a:r>
              <a:rPr lang="ru-RU" dirty="0" smtClean="0">
                <a:solidFill>
                  <a:schemeClr val="accent1"/>
                </a:solidFill>
              </a:rPr>
              <a:t>• коришћење тзв.„паметних” уређаја и играчака;</a:t>
            </a:r>
          </a:p>
          <a:p>
            <a:pPr algn="just"/>
            <a:endParaRPr lang="ru-RU" dirty="0" smtClean="0">
              <a:solidFill>
                <a:schemeClr val="accent1"/>
              </a:solidFill>
            </a:endParaRPr>
          </a:p>
          <a:p>
            <a:pPr algn="just"/>
            <a:r>
              <a:rPr lang="ru-RU" dirty="0" smtClean="0">
                <a:solidFill>
                  <a:schemeClr val="accent1"/>
                </a:solidFill>
              </a:rPr>
              <a:t>• креирање различитих садржаја у дигиталном формату и размена са другима, објављивање на властитим дигиталним медијима;</a:t>
            </a:r>
          </a:p>
          <a:p>
            <a:pPr algn="just"/>
            <a:endParaRPr lang="ru-RU" dirty="0" smtClean="0">
              <a:solidFill>
                <a:schemeClr val="accent1"/>
              </a:solidFill>
            </a:endParaRPr>
          </a:p>
          <a:p>
            <a:pPr algn="just"/>
            <a:r>
              <a:rPr lang="ru-RU" dirty="0" smtClean="0">
                <a:solidFill>
                  <a:schemeClr val="accent1"/>
                </a:solidFill>
              </a:rPr>
              <a:t>•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smtClean="0">
                <a:solidFill>
                  <a:schemeClr val="accent1"/>
                </a:solidFill>
              </a:rPr>
              <a:t>рад на себи, развијање талената, лично (уметничко) изражавање; комуникација и сарадња са вршњацима и одраслима који су физички удаљени, живе„на другом крају света”;</a:t>
            </a:r>
          </a:p>
          <a:p>
            <a:pPr algn="just"/>
            <a:endParaRPr lang="ru-RU" dirty="0" smtClean="0">
              <a:solidFill>
                <a:schemeClr val="accent1"/>
              </a:solidFill>
            </a:endParaRPr>
          </a:p>
          <a:p>
            <a:pPr algn="just"/>
            <a:r>
              <a:rPr lang="ru-RU" dirty="0" smtClean="0">
                <a:solidFill>
                  <a:schemeClr val="accent1"/>
                </a:solidFill>
              </a:rPr>
              <a:t>• забава и игра (виртуелна и проширена реалност);</a:t>
            </a:r>
          </a:p>
          <a:p>
            <a:pPr algn="just"/>
            <a:endParaRPr lang="ru-RU" dirty="0" smtClean="0">
              <a:solidFill>
                <a:schemeClr val="accent1"/>
              </a:solidFill>
            </a:endParaRPr>
          </a:p>
          <a:p>
            <a:pPr algn="just"/>
            <a:r>
              <a:rPr lang="ru-RU" dirty="0" smtClean="0">
                <a:solidFill>
                  <a:schemeClr val="accent1"/>
                </a:solidFill>
              </a:rPr>
              <a:t>• куповина преко интернета уз помоћ одраслих, итд.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74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78288" y="697280"/>
            <a:ext cx="860738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chemeClr val="accent1"/>
                </a:solidFill>
              </a:rPr>
              <a:t>МОГУЋНОСТИ КОЈЕ ДИГИТАЛНА ТЕХНОЛОГИЈА ПРУЖА ДЕЦИ </a:t>
            </a:r>
            <a:r>
              <a:rPr lang="ru-RU" sz="2800" dirty="0">
                <a:solidFill>
                  <a:schemeClr val="accent1"/>
                </a:solidFill>
              </a:rPr>
              <a:t>КОЈОЈ </a:t>
            </a:r>
            <a:r>
              <a:rPr lang="ru-RU" sz="2800" dirty="0" smtClean="0">
                <a:solidFill>
                  <a:schemeClr val="accent1"/>
                </a:solidFill>
              </a:rPr>
              <a:t>ЈЕ ПОТРЕБНА ДОДАТНА ПОДРШКА:</a:t>
            </a:r>
          </a:p>
          <a:p>
            <a:pPr algn="just"/>
            <a:endParaRPr lang="ru-RU" sz="2800" dirty="0">
              <a:solidFill>
                <a:schemeClr val="accent1"/>
              </a:solidFill>
            </a:endParaRPr>
          </a:p>
          <a:p>
            <a:pPr algn="just"/>
            <a:r>
              <a:rPr lang="ru-RU" sz="2800" dirty="0" smtClean="0">
                <a:solidFill>
                  <a:schemeClr val="accent1"/>
                </a:solidFill>
              </a:rPr>
              <a:t>1.Тешкоће </a:t>
            </a:r>
            <a:r>
              <a:rPr lang="ru-RU" sz="2800" dirty="0">
                <a:solidFill>
                  <a:schemeClr val="accent1"/>
                </a:solidFill>
              </a:rPr>
              <a:t>у читању, писању, разумевању (дислексија, дисграфија)</a:t>
            </a:r>
          </a:p>
          <a:p>
            <a:pPr algn="just"/>
            <a:r>
              <a:rPr lang="ru-RU" sz="2800" dirty="0">
                <a:solidFill>
                  <a:schemeClr val="accent1"/>
                </a:solidFill>
              </a:rPr>
              <a:t>2. Тешкоће у математици (дискалкулија)</a:t>
            </a:r>
          </a:p>
          <a:p>
            <a:pPr algn="just"/>
            <a:r>
              <a:rPr lang="ru-RU" sz="2800" dirty="0">
                <a:solidFill>
                  <a:schemeClr val="accent1"/>
                </a:solidFill>
              </a:rPr>
              <a:t>3. Тешкоће у говорном развоју</a:t>
            </a:r>
          </a:p>
          <a:p>
            <a:pPr algn="just"/>
            <a:r>
              <a:rPr lang="ru-RU" sz="2800" dirty="0">
                <a:solidFill>
                  <a:schemeClr val="accent1"/>
                </a:solidFill>
              </a:rPr>
              <a:t>4. Недостатак социјалних вештина</a:t>
            </a:r>
          </a:p>
          <a:p>
            <a:pPr algn="just"/>
            <a:r>
              <a:rPr lang="ru-RU" sz="2800" dirty="0">
                <a:solidFill>
                  <a:schemeClr val="accent1"/>
                </a:solidFill>
              </a:rPr>
              <a:t>5. Недостатак вештина организације, планирања, самоконтроле</a:t>
            </a:r>
          </a:p>
          <a:p>
            <a:pPr algn="just"/>
            <a:r>
              <a:rPr lang="ru-RU" sz="2800" dirty="0">
                <a:solidFill>
                  <a:schemeClr val="accent1"/>
                </a:solidFill>
              </a:rPr>
              <a:t>6. Проблеми са пажњом, хиперактивношћу (АДХД)</a:t>
            </a:r>
          </a:p>
          <a:p>
            <a:pPr algn="just"/>
            <a:r>
              <a:rPr lang="ru-RU" sz="2800" dirty="0">
                <a:solidFill>
                  <a:schemeClr val="accent1"/>
                </a:solidFill>
              </a:rPr>
              <a:t>7. Проблеми у моторичком развоју</a:t>
            </a:r>
          </a:p>
          <a:p>
            <a:pPr algn="just"/>
            <a:r>
              <a:rPr lang="ru-RU" sz="2800" dirty="0">
                <a:solidFill>
                  <a:schemeClr val="accent1"/>
                </a:solidFill>
              </a:rPr>
              <a:t>8. Поремећаји из спектра аутизма</a:t>
            </a:r>
            <a:endParaRPr lang="ru-RU" sz="2800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93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07583" y="1202929"/>
            <a:ext cx="718641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sz="6600" b="1" i="1" dirty="0">
                <a:solidFill>
                  <a:schemeClr val="accent1"/>
                </a:solidFill>
              </a:rPr>
              <a:t>УЧЕЊЕ ПОСРЕДСТВОМ</a:t>
            </a:r>
          </a:p>
          <a:p>
            <a:pPr algn="ctr"/>
            <a:r>
              <a:rPr lang="sr-Cyrl-RS" sz="6600" b="1" i="1" dirty="0">
                <a:solidFill>
                  <a:schemeClr val="accent1"/>
                </a:solidFill>
              </a:rPr>
              <a:t>ДИГИТАЛНЕ</a:t>
            </a:r>
          </a:p>
          <a:p>
            <a:pPr algn="ctr"/>
            <a:r>
              <a:rPr lang="sr-Cyrl-RS" sz="6600" b="1" i="1" dirty="0">
                <a:solidFill>
                  <a:schemeClr val="accent1"/>
                </a:solidFill>
              </a:rPr>
              <a:t>ТЕХНОЛОГИЈЕ</a:t>
            </a:r>
            <a:endParaRPr lang="en-US" sz="6600" b="1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72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8439" y="681232"/>
            <a:ext cx="859450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chemeClr val="accent1"/>
                </a:solidFill>
              </a:rPr>
              <a:t>Уколико се користи </a:t>
            </a:r>
            <a:r>
              <a:rPr lang="ru-RU" sz="2000" dirty="0" smtClean="0">
                <a:solidFill>
                  <a:schemeClr val="accent1"/>
                </a:solidFill>
              </a:rPr>
              <a:t>на</a:t>
            </a:r>
            <a:r>
              <a:rPr lang="sr-Latn-RS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smtClean="0">
                <a:solidFill>
                  <a:schemeClr val="accent1"/>
                </a:solidFill>
              </a:rPr>
              <a:t>смислен </a:t>
            </a:r>
            <a:r>
              <a:rPr lang="ru-RU" sz="2000" dirty="0">
                <a:solidFill>
                  <a:schemeClr val="accent1"/>
                </a:solidFill>
              </a:rPr>
              <a:t>начин, </a:t>
            </a:r>
            <a:r>
              <a:rPr lang="ru-RU" sz="2000" dirty="0" smtClean="0">
                <a:solidFill>
                  <a:schemeClr val="accent1"/>
                </a:solidFill>
              </a:rPr>
              <a:t>дигитална</a:t>
            </a:r>
            <a:r>
              <a:rPr lang="sr-Latn-RS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smtClean="0">
                <a:solidFill>
                  <a:schemeClr val="accent1"/>
                </a:solidFill>
              </a:rPr>
              <a:t>технологија </a:t>
            </a:r>
            <a:r>
              <a:rPr lang="ru-RU" sz="2000" dirty="0">
                <a:solidFill>
                  <a:schemeClr val="accent1"/>
                </a:solidFill>
              </a:rPr>
              <a:t>може да </a:t>
            </a:r>
            <a:r>
              <a:rPr lang="ru-RU" sz="2000" dirty="0" smtClean="0">
                <a:solidFill>
                  <a:schemeClr val="accent1"/>
                </a:solidFill>
              </a:rPr>
              <a:t>буде</a:t>
            </a:r>
            <a:r>
              <a:rPr lang="sr-Latn-RS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smtClean="0">
                <a:solidFill>
                  <a:schemeClr val="accent1"/>
                </a:solidFill>
              </a:rPr>
              <a:t>изузетно </a:t>
            </a:r>
            <a:r>
              <a:rPr lang="ru-RU" sz="2000" dirty="0">
                <a:solidFill>
                  <a:schemeClr val="accent1"/>
                </a:solidFill>
              </a:rPr>
              <a:t>корисно </a:t>
            </a:r>
            <a:r>
              <a:rPr lang="ru-RU" sz="2000" dirty="0" smtClean="0">
                <a:solidFill>
                  <a:schemeClr val="accent1"/>
                </a:solidFill>
              </a:rPr>
              <a:t>оруђе</a:t>
            </a:r>
            <a:r>
              <a:rPr lang="sr-Latn-RS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smtClean="0">
                <a:solidFill>
                  <a:schemeClr val="accent1"/>
                </a:solidFill>
              </a:rPr>
              <a:t>за учење</a:t>
            </a:r>
            <a:r>
              <a:rPr lang="sr-Latn-RS" sz="2000" dirty="0" smtClean="0">
                <a:solidFill>
                  <a:schemeClr val="accent1"/>
                </a:solidFill>
              </a:rPr>
              <a:t>, </a:t>
            </a:r>
            <a:r>
              <a:rPr lang="sr-Cyrl-RS" sz="2000" dirty="0" smtClean="0">
                <a:solidFill>
                  <a:schemeClr val="accent1"/>
                </a:solidFill>
              </a:rPr>
              <a:t>али само ако су испуњени следећи услови:</a:t>
            </a:r>
          </a:p>
          <a:p>
            <a:pPr algn="just"/>
            <a:endParaRPr lang="sr-Cyrl-RS" sz="2000" dirty="0">
              <a:solidFill>
                <a:schemeClr val="accent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1"/>
                </a:solidFill>
              </a:rPr>
              <a:t> Дете је МЕНТАЛНО активно </a:t>
            </a:r>
            <a:r>
              <a:rPr lang="ru-RU" sz="2000" dirty="0" smtClean="0">
                <a:solidFill>
                  <a:schemeClr val="accent1"/>
                </a:solidFill>
              </a:rPr>
              <a:t>током коришћења технологије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dirty="0">
              <a:solidFill>
                <a:schemeClr val="accent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1"/>
                </a:solidFill>
              </a:rPr>
              <a:t>Дете је УСМЕРЕНО НА ЗАДАТАК и НЕМА ОМЕТАЈУЋИХ ФАКТОРА (</a:t>
            </a:r>
            <a:r>
              <a:rPr lang="ru-RU" sz="2000" dirty="0" smtClean="0">
                <a:solidFill>
                  <a:schemeClr val="accent1"/>
                </a:solidFill>
              </a:rPr>
              <a:t>дистрактора) у </a:t>
            </a:r>
            <a:r>
              <a:rPr lang="ru-RU" sz="2000" dirty="0">
                <a:solidFill>
                  <a:schemeClr val="accent1"/>
                </a:solidFill>
              </a:rPr>
              <a:t>дигиталном </a:t>
            </a:r>
            <a:r>
              <a:rPr lang="ru-RU" sz="2000" dirty="0" smtClean="0">
                <a:solidFill>
                  <a:schemeClr val="accent1"/>
                </a:solidFill>
              </a:rPr>
              <a:t>окружењу</a:t>
            </a:r>
          </a:p>
          <a:p>
            <a:pPr algn="just"/>
            <a:endParaRPr lang="ru-RU" sz="2000" dirty="0" smtClean="0">
              <a:solidFill>
                <a:schemeClr val="accent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accent1"/>
                </a:solidFill>
              </a:rPr>
              <a:t>Садржај </a:t>
            </a:r>
            <a:r>
              <a:rPr lang="ru-RU" sz="2000" dirty="0">
                <a:solidFill>
                  <a:schemeClr val="accent1"/>
                </a:solidFill>
              </a:rPr>
              <a:t>у дигиталном формату је СМИСЛЕН за </a:t>
            </a:r>
            <a:r>
              <a:rPr lang="ru-RU" sz="2000" dirty="0" smtClean="0">
                <a:solidFill>
                  <a:schemeClr val="accent1"/>
                </a:solidFill>
              </a:rPr>
              <a:t>дете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dirty="0">
              <a:solidFill>
                <a:schemeClr val="accent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1"/>
                </a:solidFill>
              </a:rPr>
              <a:t>Дигитална технологија подстиче СОЦИЈАЛНУ </a:t>
            </a:r>
            <a:r>
              <a:rPr lang="ru-RU" sz="2000" dirty="0" smtClean="0">
                <a:solidFill>
                  <a:schemeClr val="accent1"/>
                </a:solidFill>
              </a:rPr>
              <a:t>ИНТЕРАКЦИЈУ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dirty="0">
              <a:solidFill>
                <a:schemeClr val="accent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1"/>
                </a:solidFill>
              </a:rPr>
              <a:t>Дигитална технологија омогућава ИСТРАЖИВАЊЕ ДЕТЕТА ВОЂЕНО</a:t>
            </a:r>
          </a:p>
          <a:p>
            <a:pPr algn="just"/>
            <a:r>
              <a:rPr lang="ru-RU" sz="2000" dirty="0" smtClean="0">
                <a:solidFill>
                  <a:schemeClr val="accent1"/>
                </a:solidFill>
              </a:rPr>
              <a:t>    ОД </a:t>
            </a:r>
            <a:r>
              <a:rPr lang="ru-RU" sz="2000" dirty="0">
                <a:solidFill>
                  <a:schemeClr val="accent1"/>
                </a:solidFill>
              </a:rPr>
              <a:t>СТРАНЕ ОДРАСЛЕ </a:t>
            </a:r>
            <a:r>
              <a:rPr lang="ru-RU" sz="2000" dirty="0" smtClean="0">
                <a:solidFill>
                  <a:schemeClr val="accent1"/>
                </a:solidFill>
              </a:rPr>
              <a:t>ОСОБЕ</a:t>
            </a:r>
          </a:p>
          <a:p>
            <a:pPr algn="just"/>
            <a:endParaRPr lang="ru-RU" sz="2000" dirty="0">
              <a:solidFill>
                <a:schemeClr val="accent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37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3639" y="117693"/>
            <a:ext cx="913112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i="1" u="sng" dirty="0" smtClean="0">
                <a:solidFill>
                  <a:schemeClr val="accent1"/>
                </a:solidFill>
              </a:rPr>
              <a:t>АЛИ, образовна </a:t>
            </a:r>
            <a:r>
              <a:rPr lang="ru-RU" sz="5400" b="1" i="1" u="sng" dirty="0">
                <a:solidFill>
                  <a:schemeClr val="accent1"/>
                </a:solidFill>
              </a:rPr>
              <a:t>технологија ни под</a:t>
            </a:r>
          </a:p>
          <a:p>
            <a:pPr algn="ctr"/>
            <a:r>
              <a:rPr lang="ru-RU" sz="5400" b="1" i="1" u="sng" dirty="0">
                <a:solidFill>
                  <a:schemeClr val="accent1"/>
                </a:solidFill>
              </a:rPr>
              <a:t>којим условима не може </a:t>
            </a:r>
            <a:r>
              <a:rPr lang="ru-RU" sz="5400" b="1" i="1" u="sng" dirty="0" smtClean="0">
                <a:solidFill>
                  <a:schemeClr val="accent1"/>
                </a:solidFill>
              </a:rPr>
              <a:t>да замени васпитаче,учитеље и наставнике </a:t>
            </a:r>
            <a:r>
              <a:rPr lang="ru-RU" sz="5400" b="1" i="1" u="sng" dirty="0">
                <a:solidFill>
                  <a:schemeClr val="accent1"/>
                </a:solidFill>
              </a:rPr>
              <a:t>у</a:t>
            </a:r>
          </a:p>
          <a:p>
            <a:pPr algn="ctr"/>
            <a:r>
              <a:rPr lang="ru-RU" sz="5400" b="1" i="1" u="sng" dirty="0">
                <a:solidFill>
                  <a:schemeClr val="accent1"/>
                </a:solidFill>
              </a:rPr>
              <a:t>процесу </a:t>
            </a:r>
            <a:r>
              <a:rPr lang="ru-RU" sz="5400" b="1" i="1" u="sng" dirty="0" smtClean="0">
                <a:solidFill>
                  <a:schemeClr val="accent1"/>
                </a:solidFill>
              </a:rPr>
              <a:t>учења!!!</a:t>
            </a:r>
            <a:r>
              <a:rPr lang="ru-RU" sz="5400" dirty="0" smtClean="0">
                <a:solidFill>
                  <a:schemeClr val="accent1"/>
                </a:solidFill>
              </a:rPr>
              <a:t> </a:t>
            </a:r>
            <a:endParaRPr lang="en-US" sz="5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431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6169" y="1357477"/>
            <a:ext cx="825965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sz="8800" b="1" i="1" dirty="0">
                <a:solidFill>
                  <a:schemeClr val="accent1"/>
                </a:solidFill>
              </a:rPr>
              <a:t>РИЗИЦИ У</a:t>
            </a:r>
          </a:p>
          <a:p>
            <a:pPr algn="ctr"/>
            <a:r>
              <a:rPr lang="sr-Cyrl-RS" sz="8800" b="1" i="1" dirty="0">
                <a:solidFill>
                  <a:schemeClr val="accent1"/>
                </a:solidFill>
              </a:rPr>
              <a:t>ДИГИТАЛНОМ</a:t>
            </a:r>
          </a:p>
          <a:p>
            <a:pPr algn="ctr"/>
            <a:r>
              <a:rPr lang="sr-Cyrl-RS" sz="8800" b="1" i="1" dirty="0">
                <a:solidFill>
                  <a:schemeClr val="accent1"/>
                </a:solidFill>
              </a:rPr>
              <a:t>СВЕТУ</a:t>
            </a:r>
            <a:endParaRPr lang="en-US" sz="8800" b="1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55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5307" y="811952"/>
            <a:ext cx="893793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1"/>
                </a:solidFill>
              </a:rPr>
              <a:t>Превремено и прекомерно коришћење, зависност од дигиталних уређаја/</a:t>
            </a:r>
          </a:p>
          <a:p>
            <a:pPr algn="just"/>
            <a:r>
              <a:rPr lang="ru-RU" dirty="0">
                <a:solidFill>
                  <a:schemeClr val="accent1"/>
                </a:solidFill>
              </a:rPr>
              <a:t>интернета</a:t>
            </a:r>
          </a:p>
          <a:p>
            <a:pPr algn="just"/>
            <a:r>
              <a:rPr lang="ru-RU" dirty="0" smtClean="0">
                <a:solidFill>
                  <a:schemeClr val="accent1"/>
                </a:solidFill>
              </a:rPr>
              <a:t>•  </a:t>
            </a:r>
            <a:r>
              <a:rPr lang="ru-RU" dirty="0">
                <a:solidFill>
                  <a:schemeClr val="accent1"/>
                </a:solidFill>
              </a:rPr>
              <a:t>Изложеност штетним и узрасно непримереним садржајима (нпр. експлицитни</a:t>
            </a:r>
          </a:p>
          <a:p>
            <a:pPr algn="just"/>
            <a:r>
              <a:rPr lang="ru-RU" dirty="0">
                <a:solidFill>
                  <a:schemeClr val="accent1"/>
                </a:solidFill>
              </a:rPr>
              <a:t>сексуални и порнографски садржаји, вулгаран језик, говор мржње, итд.)</a:t>
            </a:r>
          </a:p>
          <a:p>
            <a:pPr algn="just"/>
            <a:r>
              <a:rPr lang="ru-RU" dirty="0" smtClean="0">
                <a:solidFill>
                  <a:schemeClr val="accent1"/>
                </a:solidFill>
              </a:rPr>
              <a:t>• </a:t>
            </a:r>
            <a:r>
              <a:rPr lang="ru-RU" dirty="0">
                <a:solidFill>
                  <a:schemeClr val="accent1"/>
                </a:solidFill>
              </a:rPr>
              <a:t>Укљученост у дигитално насиље (трпљење и вршење)</a:t>
            </a:r>
          </a:p>
          <a:p>
            <a:pPr algn="just"/>
            <a:r>
              <a:rPr lang="ru-RU" dirty="0" smtClean="0">
                <a:solidFill>
                  <a:schemeClr val="accent1"/>
                </a:solidFill>
              </a:rPr>
              <a:t>• </a:t>
            </a:r>
            <a:r>
              <a:rPr lang="ru-RU" dirty="0">
                <a:solidFill>
                  <a:schemeClr val="accent1"/>
                </a:solidFill>
              </a:rPr>
              <a:t>Изложеност комерцијалним садржајима (огласима, рекламама)</a:t>
            </a:r>
          </a:p>
          <a:p>
            <a:pPr algn="just"/>
            <a:r>
              <a:rPr lang="ru-RU" dirty="0" smtClean="0">
                <a:solidFill>
                  <a:schemeClr val="accent1"/>
                </a:solidFill>
              </a:rPr>
              <a:t>• </a:t>
            </a:r>
            <a:r>
              <a:rPr lang="ru-RU" dirty="0">
                <a:solidFill>
                  <a:schemeClr val="accent1"/>
                </a:solidFill>
              </a:rPr>
              <a:t>Изложеност нетачним и непоузданим информацијама (тзв. лажним вестима)</a:t>
            </a:r>
          </a:p>
          <a:p>
            <a:pPr algn="just"/>
            <a:r>
              <a:rPr lang="ru-RU" dirty="0" smtClean="0">
                <a:solidFill>
                  <a:schemeClr val="accent1"/>
                </a:solidFill>
              </a:rPr>
              <a:t>• </a:t>
            </a:r>
            <a:r>
              <a:rPr lang="ru-RU" dirty="0">
                <a:solidFill>
                  <a:schemeClr val="accent1"/>
                </a:solidFill>
              </a:rPr>
              <a:t>Приступ сервисима и платформама пре прописаног узраста (непоштовање</a:t>
            </a:r>
          </a:p>
          <a:p>
            <a:pPr algn="just"/>
            <a:r>
              <a:rPr lang="ru-RU" dirty="0">
                <a:solidFill>
                  <a:schemeClr val="accent1"/>
                </a:solidFill>
              </a:rPr>
              <a:t>доње узрасне границе, која је обично 13 година)</a:t>
            </a:r>
          </a:p>
          <a:p>
            <a:pPr algn="just"/>
            <a:r>
              <a:rPr lang="ru-RU" dirty="0" smtClean="0">
                <a:solidFill>
                  <a:schemeClr val="accent1"/>
                </a:solidFill>
              </a:rPr>
              <a:t>• </a:t>
            </a:r>
            <a:r>
              <a:rPr lang="ru-RU" dirty="0">
                <a:solidFill>
                  <a:schemeClr val="accent1"/>
                </a:solidFill>
              </a:rPr>
              <a:t>Контакти са злонамерним особама које имају за циљ да сексуално или на</a:t>
            </a:r>
          </a:p>
          <a:p>
            <a:pPr algn="just"/>
            <a:r>
              <a:rPr lang="ru-RU" dirty="0">
                <a:solidFill>
                  <a:schemeClr val="accent1"/>
                </a:solidFill>
              </a:rPr>
              <a:t>други начин злоупотребе дете (тзв. интернет предатори)</a:t>
            </a:r>
          </a:p>
          <a:p>
            <a:pPr algn="just"/>
            <a:r>
              <a:rPr lang="ru-RU" dirty="0" smtClean="0">
                <a:solidFill>
                  <a:schemeClr val="accent1"/>
                </a:solidFill>
              </a:rPr>
              <a:t>• </a:t>
            </a:r>
            <a:r>
              <a:rPr lang="ru-RU" dirty="0">
                <a:solidFill>
                  <a:schemeClr val="accent1"/>
                </a:solidFill>
              </a:rPr>
              <a:t>Дељење личних информација на интернету (укључујући и дељење од стране</a:t>
            </a:r>
          </a:p>
          <a:p>
            <a:pPr algn="just"/>
            <a:r>
              <a:rPr lang="ru-RU" dirty="0">
                <a:solidFill>
                  <a:schemeClr val="accent1"/>
                </a:solidFill>
              </a:rPr>
              <a:t>родитеља, тзв. шерентинг)</a:t>
            </a:r>
          </a:p>
          <a:p>
            <a:pPr algn="just"/>
            <a:r>
              <a:rPr lang="ru-RU" dirty="0" smtClean="0">
                <a:solidFill>
                  <a:schemeClr val="accent1"/>
                </a:solidFill>
              </a:rPr>
              <a:t>• </a:t>
            </a:r>
            <a:r>
              <a:rPr lang="ru-RU" dirty="0">
                <a:solidFill>
                  <a:schemeClr val="accent1"/>
                </a:solidFill>
              </a:rPr>
              <a:t>Злоупотреба личних података, крађа идентитета, лажно представљање,</a:t>
            </a:r>
          </a:p>
          <a:p>
            <a:pPr algn="just"/>
            <a:r>
              <a:rPr lang="ru-RU" dirty="0">
                <a:solidFill>
                  <a:schemeClr val="accent1"/>
                </a:solidFill>
              </a:rPr>
              <a:t>преваре путем интернета</a:t>
            </a:r>
          </a:p>
          <a:p>
            <a:pPr algn="just"/>
            <a:r>
              <a:rPr lang="ru-RU" dirty="0" smtClean="0">
                <a:solidFill>
                  <a:schemeClr val="accent1"/>
                </a:solidFill>
              </a:rPr>
              <a:t>• </a:t>
            </a:r>
            <a:r>
              <a:rPr lang="ru-RU" dirty="0">
                <a:solidFill>
                  <a:schemeClr val="accent1"/>
                </a:solidFill>
              </a:rPr>
              <a:t>Трошење новца (нпр. приликом играња видео-игара или случајна куповина</a:t>
            </a:r>
          </a:p>
          <a:p>
            <a:pPr algn="just"/>
            <a:r>
              <a:rPr lang="ru-RU" dirty="0">
                <a:solidFill>
                  <a:schemeClr val="accent1"/>
                </a:solidFill>
              </a:rPr>
              <a:t>унутар апликација)</a:t>
            </a:r>
          </a:p>
          <a:p>
            <a:pPr algn="just"/>
            <a:r>
              <a:rPr lang="ru-RU" dirty="0" smtClean="0">
                <a:solidFill>
                  <a:schemeClr val="accent1"/>
                </a:solidFill>
              </a:rPr>
              <a:t>• </a:t>
            </a:r>
            <a:r>
              <a:rPr lang="ru-RU" dirty="0">
                <a:solidFill>
                  <a:schemeClr val="accent1"/>
                </a:solidFill>
              </a:rPr>
              <a:t>Вируси, спамови, хаковања, нежељена пошта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24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001" y="2206580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sr-Cyrl-RS" sz="5400" b="1" i="1" dirty="0"/>
              <a:t>КАРАКТЕРИСТИКЕ</a:t>
            </a:r>
            <a:br>
              <a:rPr lang="sr-Cyrl-RS" sz="5400" b="1" i="1" dirty="0"/>
            </a:br>
            <a:r>
              <a:rPr lang="sr-Cyrl-RS" sz="5400" b="1" i="1" dirty="0"/>
              <a:t>ДИГИТАЛНОГ ДОБА</a:t>
            </a:r>
            <a:endParaRPr lang="en-US" sz="5400" b="1" i="1" dirty="0"/>
          </a:p>
        </p:txBody>
      </p:sp>
    </p:spTree>
    <p:extLst>
      <p:ext uri="{BB962C8B-B14F-4D97-AF65-F5344CB8AC3E}">
        <p14:creationId xmlns:p14="http://schemas.microsoft.com/office/powerpoint/2010/main" val="374504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15155" y="964155"/>
            <a:ext cx="891217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chemeClr val="accent1"/>
                </a:solidFill>
              </a:rPr>
              <a:t>Наведени ризици најчешће се групишу у три категорије, а односе се на</a:t>
            </a:r>
            <a:r>
              <a:rPr lang="ru-RU" sz="2400" dirty="0" smtClean="0">
                <a:solidFill>
                  <a:schemeClr val="accent1"/>
                </a:solidFill>
              </a:rPr>
              <a:t>:</a:t>
            </a:r>
          </a:p>
          <a:p>
            <a:pPr algn="just"/>
            <a:endParaRPr lang="ru-RU" sz="2400" dirty="0">
              <a:solidFill>
                <a:schemeClr val="accent1"/>
              </a:solidFill>
            </a:endParaRPr>
          </a:p>
          <a:p>
            <a:pPr marL="342900" indent="-342900" algn="just">
              <a:buAutoNum type="arabicPeriod"/>
            </a:pPr>
            <a:r>
              <a:rPr lang="ru-RU" sz="2400" dirty="0" smtClean="0">
                <a:solidFill>
                  <a:schemeClr val="accent1"/>
                </a:solidFill>
              </a:rPr>
              <a:t>САДРЖАЈ </a:t>
            </a:r>
            <a:r>
              <a:rPr lang="ru-RU" sz="2400" dirty="0">
                <a:solidFill>
                  <a:schemeClr val="accent1"/>
                </a:solidFill>
              </a:rPr>
              <a:t>којем деца могу бити изложена </a:t>
            </a:r>
            <a:r>
              <a:rPr lang="ru-RU" sz="2400" dirty="0" smtClean="0">
                <a:solidFill>
                  <a:schemeClr val="accent1"/>
                </a:solidFill>
              </a:rPr>
              <a:t>током коришћења </a:t>
            </a:r>
            <a:r>
              <a:rPr lang="ru-RU" sz="2400" dirty="0">
                <a:solidFill>
                  <a:schemeClr val="accent1"/>
                </a:solidFill>
              </a:rPr>
              <a:t>интернета, а који </a:t>
            </a:r>
            <a:r>
              <a:rPr lang="ru-RU" sz="2400" dirty="0" smtClean="0">
                <a:solidFill>
                  <a:schemeClr val="accent1"/>
                </a:solidFill>
              </a:rPr>
              <a:t>је непријатан</a:t>
            </a:r>
            <a:r>
              <a:rPr lang="ru-RU" sz="2400" dirty="0">
                <a:solidFill>
                  <a:schemeClr val="accent1"/>
                </a:solidFill>
              </a:rPr>
              <a:t>, узнемирујући или застрашујући за дете</a:t>
            </a:r>
            <a:r>
              <a:rPr lang="ru-RU" sz="2400" dirty="0" smtClean="0">
                <a:solidFill>
                  <a:schemeClr val="accent1"/>
                </a:solidFill>
              </a:rPr>
              <a:t>;</a:t>
            </a:r>
          </a:p>
          <a:p>
            <a:pPr algn="just"/>
            <a:endParaRPr lang="ru-RU" sz="2400" dirty="0">
              <a:solidFill>
                <a:schemeClr val="accent1"/>
              </a:solidFill>
            </a:endParaRPr>
          </a:p>
          <a:p>
            <a:pPr algn="just"/>
            <a:r>
              <a:rPr lang="ru-RU" sz="2400" dirty="0">
                <a:solidFill>
                  <a:schemeClr val="accent1"/>
                </a:solidFill>
              </a:rPr>
              <a:t>2. КОНТАКТЕ са непознатим особама путем интернета које </a:t>
            </a:r>
            <a:r>
              <a:rPr lang="ru-RU" sz="2400" dirty="0" smtClean="0">
                <a:solidFill>
                  <a:schemeClr val="accent1"/>
                </a:solidFill>
              </a:rPr>
              <a:t>            на </a:t>
            </a:r>
            <a:r>
              <a:rPr lang="ru-RU" sz="2400" dirty="0">
                <a:solidFill>
                  <a:schemeClr val="accent1"/>
                </a:solidFill>
              </a:rPr>
              <a:t>различите начине могу </a:t>
            </a:r>
            <a:r>
              <a:rPr lang="ru-RU" sz="2400" dirty="0" smtClean="0">
                <a:solidFill>
                  <a:schemeClr val="accent1"/>
                </a:solidFill>
              </a:rPr>
              <a:t>да злоупотребе </a:t>
            </a:r>
            <a:r>
              <a:rPr lang="ru-RU" sz="2400" dirty="0">
                <a:solidFill>
                  <a:schemeClr val="accent1"/>
                </a:solidFill>
              </a:rPr>
              <a:t>дете; </a:t>
            </a:r>
          </a:p>
          <a:p>
            <a:pPr algn="just"/>
            <a:endParaRPr lang="ru-RU" sz="2400" dirty="0">
              <a:solidFill>
                <a:schemeClr val="accent1"/>
              </a:solidFill>
            </a:endParaRPr>
          </a:p>
          <a:p>
            <a:pPr algn="just"/>
            <a:r>
              <a:rPr lang="ru-RU" sz="2400" dirty="0">
                <a:solidFill>
                  <a:schemeClr val="accent1"/>
                </a:solidFill>
              </a:rPr>
              <a:t>3. ПОНАШАЊЕ детета у дигиталном окружењу којим оно може да угрози, пре </a:t>
            </a:r>
            <a:r>
              <a:rPr lang="ru-RU" sz="2400" dirty="0" smtClean="0">
                <a:solidFill>
                  <a:schemeClr val="accent1"/>
                </a:solidFill>
              </a:rPr>
              <a:t>свега личну</a:t>
            </a:r>
            <a:r>
              <a:rPr lang="ru-RU" sz="2400" dirty="0">
                <a:solidFill>
                  <a:schemeClr val="accent1"/>
                </a:solidFill>
              </a:rPr>
              <a:t>, али и безбедност чланова породице, као и других особа (нпр. вршњака).</a:t>
            </a:r>
            <a:endParaRPr lang="en-US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54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1166" y="478546"/>
            <a:ext cx="7937679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chemeClr val="accent1"/>
                </a:solidFill>
              </a:rPr>
              <a:t>КАКО </a:t>
            </a:r>
            <a:r>
              <a:rPr lang="sr-Cyrl-RS" sz="1600" dirty="0" smtClean="0">
                <a:solidFill>
                  <a:schemeClr val="accent1"/>
                </a:solidFill>
              </a:rPr>
              <a:t>ИЗБЕЋИ</a:t>
            </a:r>
            <a:r>
              <a:rPr lang="ru-RU" sz="1600" dirty="0" smtClean="0">
                <a:solidFill>
                  <a:schemeClr val="accent1"/>
                </a:solidFill>
              </a:rPr>
              <a:t> </a:t>
            </a:r>
            <a:r>
              <a:rPr lang="ru-RU" sz="1600" dirty="0" smtClean="0">
                <a:solidFill>
                  <a:schemeClr val="accent1"/>
                </a:solidFill>
              </a:rPr>
              <a:t>РИЗИКЕ У </a:t>
            </a:r>
            <a:r>
              <a:rPr lang="ru-RU" sz="1600" dirty="0">
                <a:solidFill>
                  <a:schemeClr val="accent1"/>
                </a:solidFill>
              </a:rPr>
              <a:t>ДИГИТАЛНОМ </a:t>
            </a:r>
            <a:r>
              <a:rPr lang="ru-RU" sz="1600" dirty="0" smtClean="0">
                <a:solidFill>
                  <a:schemeClr val="accent1"/>
                </a:solidFill>
              </a:rPr>
              <a:t>СВЕТУ:</a:t>
            </a:r>
          </a:p>
          <a:p>
            <a:pPr algn="just"/>
            <a:endParaRPr lang="ru-RU" sz="1600" dirty="0" smtClean="0">
              <a:solidFill>
                <a:schemeClr val="accent1"/>
              </a:solidFill>
            </a:endParaRPr>
          </a:p>
          <a:p>
            <a:pPr algn="just"/>
            <a:r>
              <a:rPr lang="ru-RU" sz="1600" dirty="0" smtClean="0">
                <a:solidFill>
                  <a:schemeClr val="accent1"/>
                </a:solidFill>
              </a:rPr>
              <a:t>• Не </a:t>
            </a:r>
            <a:r>
              <a:rPr lang="ru-RU" sz="1600" dirty="0">
                <a:solidFill>
                  <a:schemeClr val="accent1"/>
                </a:solidFill>
              </a:rPr>
              <a:t>делите путем интернета личне податке (име и презиме, број </a:t>
            </a:r>
            <a:r>
              <a:rPr lang="ru-RU" sz="1600" dirty="0" smtClean="0">
                <a:solidFill>
                  <a:schemeClr val="accent1"/>
                </a:solidFill>
              </a:rPr>
              <a:t>телефона, адресу</a:t>
            </a:r>
            <a:r>
              <a:rPr lang="ru-RU" sz="1600" dirty="0">
                <a:solidFill>
                  <a:schemeClr val="accent1"/>
                </a:solidFill>
              </a:rPr>
              <a:t>, имејл адресу, име школе), нити податке о члановима породице </a:t>
            </a:r>
            <a:r>
              <a:rPr lang="ru-RU" sz="1600" dirty="0" smtClean="0">
                <a:solidFill>
                  <a:schemeClr val="accent1"/>
                </a:solidFill>
              </a:rPr>
              <a:t>са особама </a:t>
            </a:r>
            <a:r>
              <a:rPr lang="ru-RU" sz="1600" dirty="0">
                <a:solidFill>
                  <a:schemeClr val="accent1"/>
                </a:solidFill>
              </a:rPr>
              <a:t>које не познајете лично или сте их упознали путем интернета</a:t>
            </a:r>
            <a:r>
              <a:rPr lang="ru-RU" sz="1600" dirty="0" smtClean="0">
                <a:solidFill>
                  <a:schemeClr val="accent1"/>
                </a:solidFill>
              </a:rPr>
              <a:t>.</a:t>
            </a:r>
          </a:p>
          <a:p>
            <a:pPr algn="just"/>
            <a:endParaRPr lang="ru-RU" sz="1600" dirty="0">
              <a:solidFill>
                <a:schemeClr val="accent1"/>
              </a:solidFill>
            </a:endParaRPr>
          </a:p>
          <a:p>
            <a:pPr algn="just"/>
            <a:r>
              <a:rPr lang="ru-RU" sz="1600" dirty="0" smtClean="0">
                <a:solidFill>
                  <a:schemeClr val="accent1"/>
                </a:solidFill>
              </a:rPr>
              <a:t>• </a:t>
            </a:r>
            <a:r>
              <a:rPr lang="ru-RU" sz="1600" dirty="0">
                <a:solidFill>
                  <a:schemeClr val="accent1"/>
                </a:solidFill>
              </a:rPr>
              <a:t>Нису све информације на интернету истините! Нажалост, постоје особе које </a:t>
            </a:r>
            <a:r>
              <a:rPr lang="ru-RU" sz="1600" dirty="0" smtClean="0">
                <a:solidFill>
                  <a:schemeClr val="accent1"/>
                </a:solidFill>
              </a:rPr>
              <a:t>се на </a:t>
            </a:r>
            <a:r>
              <a:rPr lang="ru-RU" sz="1600" dirty="0">
                <a:solidFill>
                  <a:schemeClr val="accent1"/>
                </a:solidFill>
              </a:rPr>
              <a:t>њему лажно представљају како би злоупотребиле друге, поготову децу</a:t>
            </a:r>
            <a:r>
              <a:rPr lang="ru-RU" sz="1600" dirty="0" smtClean="0">
                <a:solidFill>
                  <a:schemeClr val="accent1"/>
                </a:solidFill>
              </a:rPr>
              <a:t>.</a:t>
            </a:r>
          </a:p>
          <a:p>
            <a:pPr algn="just"/>
            <a:endParaRPr lang="ru-RU" sz="1600" dirty="0">
              <a:solidFill>
                <a:schemeClr val="accent1"/>
              </a:solidFill>
            </a:endParaRPr>
          </a:p>
          <a:p>
            <a:pPr algn="just"/>
            <a:r>
              <a:rPr lang="ru-RU" sz="1600" dirty="0" smtClean="0">
                <a:solidFill>
                  <a:schemeClr val="accent1"/>
                </a:solidFill>
              </a:rPr>
              <a:t>• </a:t>
            </a:r>
            <a:r>
              <a:rPr lang="ru-RU" sz="1600" dirty="0">
                <a:solidFill>
                  <a:schemeClr val="accent1"/>
                </a:solidFill>
              </a:rPr>
              <a:t>Четовање, примање порука или фотографија од особа које не познајете </a:t>
            </a:r>
            <a:r>
              <a:rPr lang="ru-RU" sz="1600" dirty="0" smtClean="0">
                <a:solidFill>
                  <a:schemeClr val="accent1"/>
                </a:solidFill>
              </a:rPr>
              <a:t>или у </a:t>
            </a:r>
            <a:r>
              <a:rPr lang="ru-RU" sz="1600" dirty="0">
                <a:solidFill>
                  <a:schemeClr val="accent1"/>
                </a:solidFill>
              </a:rPr>
              <a:t>које немате поверења, може вам створити проблеме (нпр. могу </a:t>
            </a:r>
            <a:r>
              <a:rPr lang="ru-RU" sz="1600" dirty="0" smtClean="0">
                <a:solidFill>
                  <a:schemeClr val="accent1"/>
                </a:solidFill>
              </a:rPr>
              <a:t>садржати вирусе </a:t>
            </a:r>
            <a:r>
              <a:rPr lang="ru-RU" sz="1600" dirty="0">
                <a:solidFill>
                  <a:schemeClr val="accent1"/>
                </a:solidFill>
              </a:rPr>
              <a:t>или непримерене садржаје</a:t>
            </a:r>
            <a:r>
              <a:rPr lang="ru-RU" sz="1600" dirty="0" smtClean="0">
                <a:solidFill>
                  <a:schemeClr val="accent1"/>
                </a:solidFill>
              </a:rPr>
              <a:t>).</a:t>
            </a:r>
          </a:p>
          <a:p>
            <a:pPr algn="just"/>
            <a:endParaRPr lang="ru-RU" sz="1600" dirty="0">
              <a:solidFill>
                <a:schemeClr val="accent1"/>
              </a:solidFill>
            </a:endParaRPr>
          </a:p>
          <a:p>
            <a:pPr algn="just"/>
            <a:r>
              <a:rPr lang="ru-RU" sz="1600" dirty="0" smtClean="0">
                <a:solidFill>
                  <a:schemeClr val="accent1"/>
                </a:solidFill>
              </a:rPr>
              <a:t>• </a:t>
            </a:r>
            <a:r>
              <a:rPr lang="ru-RU" sz="1600" dirty="0">
                <a:solidFill>
                  <a:schemeClr val="accent1"/>
                </a:solidFill>
              </a:rPr>
              <a:t>Никада не прихватајте предлог непознате особе, упућен путем интернета, </a:t>
            </a:r>
            <a:r>
              <a:rPr lang="ru-RU" sz="1600" dirty="0" smtClean="0">
                <a:solidFill>
                  <a:schemeClr val="accent1"/>
                </a:solidFill>
              </a:rPr>
              <a:t>да се </a:t>
            </a:r>
            <a:r>
              <a:rPr lang="ru-RU" sz="1600" dirty="0">
                <a:solidFill>
                  <a:schemeClr val="accent1"/>
                </a:solidFill>
              </a:rPr>
              <a:t>видите уживо. Обавезно о томе обавестите </a:t>
            </a:r>
            <a:r>
              <a:rPr lang="ru-RU" sz="1600" dirty="0" smtClean="0">
                <a:solidFill>
                  <a:schemeClr val="accent1"/>
                </a:solidFill>
              </a:rPr>
              <a:t>родитеље.</a:t>
            </a:r>
          </a:p>
          <a:p>
            <a:pPr algn="just"/>
            <a:endParaRPr lang="ru-RU" sz="1600" dirty="0">
              <a:solidFill>
                <a:schemeClr val="accent1"/>
              </a:solidFill>
            </a:endParaRPr>
          </a:p>
          <a:p>
            <a:pPr algn="just"/>
            <a:r>
              <a:rPr lang="ru-RU" sz="1600" dirty="0" smtClean="0">
                <a:solidFill>
                  <a:schemeClr val="accent1"/>
                </a:solidFill>
              </a:rPr>
              <a:t>• </a:t>
            </a:r>
            <a:r>
              <a:rPr lang="ru-RU" sz="1600" dirty="0">
                <a:solidFill>
                  <a:schemeClr val="accent1"/>
                </a:solidFill>
              </a:rPr>
              <a:t>Уколико вас било шта изненади, узнемири, уплаши или забрине када сте </a:t>
            </a:r>
            <a:r>
              <a:rPr lang="ru-RU" sz="1600" dirty="0" smtClean="0">
                <a:solidFill>
                  <a:schemeClr val="accent1"/>
                </a:solidFill>
              </a:rPr>
              <a:t>на интернету</a:t>
            </a:r>
            <a:r>
              <a:rPr lang="ru-RU" sz="1600" dirty="0">
                <a:solidFill>
                  <a:schemeClr val="accent1"/>
                </a:solidFill>
              </a:rPr>
              <a:t>, поделите то са својим родитељима, васпитачима, </a:t>
            </a:r>
            <a:r>
              <a:rPr lang="ru-RU" sz="1600" dirty="0" smtClean="0">
                <a:solidFill>
                  <a:schemeClr val="accent1"/>
                </a:solidFill>
              </a:rPr>
              <a:t>наставницима или </a:t>
            </a:r>
            <a:r>
              <a:rPr lang="ru-RU" sz="1600" dirty="0">
                <a:solidFill>
                  <a:schemeClr val="accent1"/>
                </a:solidFill>
              </a:rPr>
              <a:t>другим одраслим особама у које имате поверења</a:t>
            </a:r>
            <a:r>
              <a:rPr lang="ru-RU" sz="1600" dirty="0" smtClean="0">
                <a:solidFill>
                  <a:schemeClr val="accent1"/>
                </a:solidFill>
              </a:rPr>
              <a:t>.</a:t>
            </a:r>
          </a:p>
          <a:p>
            <a:pPr algn="just"/>
            <a:endParaRPr lang="ru-RU" sz="1600" dirty="0">
              <a:solidFill>
                <a:schemeClr val="accent1"/>
              </a:solidFill>
            </a:endParaRPr>
          </a:p>
          <a:p>
            <a:pPr algn="just"/>
            <a:r>
              <a:rPr lang="ru-RU" sz="1600" dirty="0" smtClean="0">
                <a:solidFill>
                  <a:schemeClr val="accent1"/>
                </a:solidFill>
              </a:rPr>
              <a:t>• </a:t>
            </a:r>
            <a:r>
              <a:rPr lang="ru-RU" sz="1600" dirty="0">
                <a:solidFill>
                  <a:schemeClr val="accent1"/>
                </a:solidFill>
              </a:rPr>
              <a:t>Можда одрасли не знају за игрицу или апликацију за коју ви и ваши </a:t>
            </a:r>
            <a:r>
              <a:rPr lang="ru-RU" sz="1600" dirty="0" smtClean="0">
                <a:solidFill>
                  <a:schemeClr val="accent1"/>
                </a:solidFill>
              </a:rPr>
              <a:t>вршњаци знате</a:t>
            </a:r>
            <a:r>
              <a:rPr lang="ru-RU" sz="1600" dirty="0">
                <a:solidFill>
                  <a:schemeClr val="accent1"/>
                </a:solidFill>
              </a:rPr>
              <a:t>, али они имају више животног искуства и могу вам помоћи и када је </a:t>
            </a:r>
            <a:r>
              <a:rPr lang="ru-RU" sz="1600" dirty="0" smtClean="0">
                <a:solidFill>
                  <a:schemeClr val="accent1"/>
                </a:solidFill>
              </a:rPr>
              <a:t>реч о </a:t>
            </a:r>
            <a:r>
              <a:rPr lang="ru-RU" sz="1600" dirty="0">
                <a:solidFill>
                  <a:schemeClr val="accent1"/>
                </a:solidFill>
              </a:rPr>
              <a:t>интернету.</a:t>
            </a:r>
            <a:endParaRPr lang="en-US" sz="16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00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Cyrl-RS" sz="4000" b="1" i="1" dirty="0" smtClean="0"/>
              <a:t>ЗАКЉУЧАК:</a:t>
            </a:r>
            <a:r>
              <a:rPr lang="sr-Cyrl-RS" b="1" i="1" dirty="0" smtClean="0"/>
              <a:t/>
            </a:r>
            <a:br>
              <a:rPr lang="sr-Cyrl-RS" b="1" i="1" dirty="0" smtClean="0"/>
            </a:br>
            <a:r>
              <a:rPr lang="sr-Cyrl-RS" b="1" i="1" dirty="0" smtClean="0"/>
              <a:t/>
            </a:r>
            <a:br>
              <a:rPr lang="sr-Cyrl-RS" b="1" i="1" dirty="0" smtClean="0"/>
            </a:br>
            <a:r>
              <a:rPr lang="sr-Cyrl-RS" sz="4000" b="1" i="1" dirty="0"/>
              <a:t>Дигиталне </a:t>
            </a:r>
            <a:r>
              <a:rPr lang="sr-Cyrl-RS" sz="4000" b="1" i="1" dirty="0" smtClean="0"/>
              <a:t>технологије </a:t>
            </a:r>
            <a:r>
              <a:rPr lang="sr-Cyrl-RS" sz="4000" b="1" i="1" dirty="0"/>
              <a:t>пружају многе могућности у разним сверама  живота, али исто тако постоје бројни ризици </a:t>
            </a:r>
            <a:r>
              <a:rPr lang="sr-Cyrl-RS" sz="4000" b="1" i="1" dirty="0" smtClean="0"/>
              <a:t>због  </a:t>
            </a:r>
            <a:r>
              <a:rPr lang="sr-Cyrl-RS" sz="4000" b="1" i="1" dirty="0"/>
              <a:t>којих се треба пазити да не би постали </a:t>
            </a:r>
            <a:r>
              <a:rPr lang="sr-Cyrl-RS" sz="4000" b="1" i="1"/>
              <a:t>жртва </a:t>
            </a:r>
            <a:r>
              <a:rPr lang="sr-Cyrl-RS" sz="4000" b="1" i="1" smtClean="0"/>
              <a:t/>
            </a:r>
            <a:br>
              <a:rPr lang="sr-Cyrl-RS" sz="4000" b="1" i="1" smtClean="0"/>
            </a:br>
            <a:r>
              <a:rPr lang="sr-Cyrl-RS" sz="4000" b="1" i="1" smtClean="0"/>
              <a:t>електронског </a:t>
            </a:r>
            <a:r>
              <a:rPr lang="sr-Cyrl-RS" sz="4000" b="1" i="1" dirty="0"/>
              <a:t>насиља!!!!</a:t>
            </a:r>
            <a:r>
              <a:rPr lang="en-US" sz="4000" b="1" i="1" dirty="0"/>
              <a:t/>
            </a:r>
            <a:br>
              <a:rPr lang="en-US" sz="4000" b="1" i="1" dirty="0"/>
            </a:br>
            <a:r>
              <a:rPr lang="sr-Cyrl-RS" b="1" i="1" dirty="0" smtClean="0"/>
              <a:t/>
            </a:r>
            <a:br>
              <a:rPr lang="sr-Cyrl-RS" b="1" i="1" dirty="0" smtClean="0"/>
            </a:b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49728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Живимо у дигиталном добу. Свет у коме</a:t>
            </a:r>
            <a:br>
              <a:rPr lang="ru-RU" dirty="0"/>
            </a:br>
            <a:r>
              <a:rPr lang="ru-RU" dirty="0"/>
              <a:t>живимо постао је дигиталан. Дигитална</a:t>
            </a:r>
            <a:br>
              <a:rPr lang="ru-RU" dirty="0"/>
            </a:br>
            <a:r>
              <a:rPr lang="ru-RU" dirty="0"/>
              <a:t>технологија променила је и убрзано мења („развијени”) свет. Сви аспекти савременог </a:t>
            </a:r>
            <a:r>
              <a:rPr lang="ru-RU" dirty="0" smtClean="0"/>
              <a:t>живота, почев </a:t>
            </a:r>
            <a:r>
              <a:rPr lang="ru-RU" dirty="0"/>
              <a:t>од касе у самопослузи до контроле нуклеарног оружја, налазе се „у власти” дигиталних уређаја. Дигитална технологија мења детињство милионима деце широм света.</a:t>
            </a:r>
            <a:br>
              <a:rPr lang="ru-RU" dirty="0"/>
            </a:br>
            <a:r>
              <a:rPr lang="ru-RU" dirty="0"/>
              <a:t>Број корисника интернета, укључујући децу и младе, повећава се из дана у </a:t>
            </a:r>
            <a:r>
              <a:rPr lang="ru-RU" dirty="0" smtClean="0"/>
              <a:t>дан!!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84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15153" y="1566706"/>
            <a:ext cx="892505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dirty="0" smtClean="0">
                <a:solidFill>
                  <a:schemeClr val="accent1"/>
                </a:solidFill>
              </a:rPr>
              <a:t>Дигитална технологија</a:t>
            </a:r>
          </a:p>
          <a:p>
            <a:pPr algn="ctr"/>
            <a:r>
              <a:rPr lang="ru-RU" sz="5400" dirty="0" smtClean="0">
                <a:solidFill>
                  <a:schemeClr val="accent1"/>
                </a:solidFill>
              </a:rPr>
              <a:t>обликује садашњост, али и</a:t>
            </a:r>
          </a:p>
          <a:p>
            <a:pPr algn="ctr"/>
            <a:r>
              <a:rPr lang="ru-RU" sz="5400" dirty="0" smtClean="0">
                <a:solidFill>
                  <a:schemeClr val="accent1"/>
                </a:solidFill>
              </a:rPr>
              <a:t>будућност деце, пружајући</a:t>
            </a:r>
          </a:p>
          <a:p>
            <a:pPr algn="ctr"/>
            <a:r>
              <a:rPr lang="ru-RU" sz="5400" dirty="0" smtClean="0">
                <a:solidFill>
                  <a:schemeClr val="accent1"/>
                </a:solidFill>
              </a:rPr>
              <a:t>им огромне могућности.</a:t>
            </a:r>
            <a:endParaRPr lang="en-US" sz="5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08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545" y="1202027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ru-RU" sz="6000" b="1" i="1" dirty="0"/>
              <a:t>КОРИШЋЕЊЕ</a:t>
            </a:r>
            <a:br>
              <a:rPr lang="ru-RU" sz="6000" b="1" i="1" dirty="0"/>
            </a:br>
            <a:r>
              <a:rPr lang="ru-RU" sz="6000" b="1" i="1" dirty="0"/>
              <a:t>ДИГИТАЛНИХ УРЕЂАЈА</a:t>
            </a:r>
            <a:br>
              <a:rPr lang="ru-RU" sz="6000" b="1" i="1" dirty="0"/>
            </a:br>
            <a:r>
              <a:rPr lang="ru-RU" sz="6000" b="1" i="1" dirty="0"/>
              <a:t>ОД СТРАНЕ </a:t>
            </a:r>
            <a:r>
              <a:rPr lang="ru-RU" sz="6000" b="1" i="1" dirty="0" smtClean="0"/>
              <a:t>ДЕЦЕ-УЧЕНИКА</a:t>
            </a:r>
            <a:endParaRPr lang="en-US" sz="6000" b="1" i="1" dirty="0"/>
          </a:p>
        </p:txBody>
      </p:sp>
    </p:spTree>
    <p:extLst>
      <p:ext uri="{BB962C8B-B14F-4D97-AF65-F5344CB8AC3E}">
        <p14:creationId xmlns:p14="http://schemas.microsoft.com/office/powerpoint/2010/main" val="85644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/>
              <a:t>Дигитална технологија добија све значајнију улогу у животу деце, обликујући </a:t>
            </a:r>
            <a:r>
              <a:rPr lang="ru-RU" sz="2800" dirty="0" smtClean="0"/>
              <a:t>њихове свакодневне </a:t>
            </a:r>
            <a:r>
              <a:rPr lang="ru-RU" sz="2800" dirty="0"/>
              <a:t>активности: начин на који проводе слободно време, комуницирају, играју </a:t>
            </a:r>
            <a:r>
              <a:rPr lang="ru-RU" sz="2800" dirty="0" smtClean="0"/>
              <a:t>и друже </a:t>
            </a:r>
            <a:r>
              <a:rPr lang="ru-RU" sz="2800" dirty="0"/>
              <a:t>се са вршњацима, уче и стичу нова искуства, Свакога дана појављују се нови, </a:t>
            </a:r>
            <a:r>
              <a:rPr lang="ru-RU" sz="2800" dirty="0" smtClean="0"/>
              <a:t>све „паметнији</a:t>
            </a:r>
            <a:r>
              <a:rPr lang="ru-RU" sz="2800" dirty="0"/>
              <a:t>” дигитални уређаји, </a:t>
            </a:r>
            <a:r>
              <a:rPr lang="ru-RU" sz="2800" dirty="0" smtClean="0"/>
              <a:t>онлајн платформе </a:t>
            </a:r>
            <a:r>
              <a:rPr lang="ru-RU" sz="2800" dirty="0"/>
              <a:t>и апликације које могу </a:t>
            </a:r>
            <a:r>
              <a:rPr lang="ru-RU" sz="2800" dirty="0" smtClean="0"/>
              <a:t>постати доступне </a:t>
            </a:r>
            <a:r>
              <a:rPr lang="ru-RU" sz="2800" dirty="0"/>
              <a:t>деци. Интернет </a:t>
            </a:r>
            <a:r>
              <a:rPr lang="ru-RU" sz="2800" dirty="0" smtClean="0"/>
              <a:t>ствари</a:t>
            </a:r>
            <a:r>
              <a:rPr lang="en-US" sz="2800" dirty="0" smtClean="0"/>
              <a:t>, </a:t>
            </a:r>
            <a:r>
              <a:rPr lang="ru-RU" sz="2800" dirty="0"/>
              <a:t>интернет </a:t>
            </a:r>
            <a:r>
              <a:rPr lang="ru-RU" sz="2800" dirty="0" smtClean="0"/>
              <a:t>играчака</a:t>
            </a:r>
            <a:r>
              <a:rPr lang="en-US" sz="2800" dirty="0" smtClean="0"/>
              <a:t>, </a:t>
            </a:r>
            <a:r>
              <a:rPr lang="ru-RU" sz="2800" dirty="0"/>
              <a:t>социјални </a:t>
            </a:r>
            <a:r>
              <a:rPr lang="ru-RU" sz="2800" dirty="0" smtClean="0"/>
              <a:t>роботи</a:t>
            </a:r>
            <a:r>
              <a:rPr lang="en-US" sz="2800" dirty="0" smtClean="0"/>
              <a:t>, </a:t>
            </a:r>
            <a:r>
              <a:rPr lang="ru-RU" sz="2800" dirty="0"/>
              <a:t>виртуелна и </a:t>
            </a:r>
            <a:r>
              <a:rPr lang="ru-RU" sz="2800" dirty="0" smtClean="0"/>
              <a:t>проширена реалност</a:t>
            </a:r>
            <a:r>
              <a:rPr lang="en-US" sz="2800" dirty="0" smtClean="0"/>
              <a:t>, </a:t>
            </a:r>
            <a:r>
              <a:rPr lang="ru-RU" sz="2800" dirty="0"/>
              <a:t>вештачка </a:t>
            </a:r>
            <a:r>
              <a:rPr lang="ru-RU" sz="2800" dirty="0" smtClean="0"/>
              <a:t>интелигенција</a:t>
            </a:r>
            <a:r>
              <a:rPr lang="en-US" sz="2800" dirty="0" smtClean="0"/>
              <a:t>, </a:t>
            </a:r>
            <a:r>
              <a:rPr lang="ru-RU" sz="2800" dirty="0"/>
              <a:t>машинско </a:t>
            </a:r>
            <a:r>
              <a:rPr lang="ru-RU" sz="2800" dirty="0" smtClean="0"/>
              <a:t>учење</a:t>
            </a:r>
            <a:r>
              <a:rPr lang="en-US" sz="2800" dirty="0" smtClean="0"/>
              <a:t>, </a:t>
            </a:r>
            <a:r>
              <a:rPr lang="ru-RU" sz="2800" dirty="0"/>
              <a:t>само су неки од продуката дигиталног</a:t>
            </a:r>
            <a:br>
              <a:rPr lang="ru-RU" sz="2800" dirty="0"/>
            </a:br>
            <a:r>
              <a:rPr lang="ru-RU" sz="2800" dirty="0"/>
              <a:t>доба који стварају нове могућности за децу, али и нове изазове.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4928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921" y="763702"/>
            <a:ext cx="3572076" cy="184657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0338" y="763702"/>
            <a:ext cx="3389425" cy="18465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0338" y="3271234"/>
            <a:ext cx="3389425" cy="196295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4921" y="3271234"/>
            <a:ext cx="3572076" cy="1962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48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9458" y="815662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ru-RU" sz="8000" b="1" i="1" dirty="0"/>
              <a:t>ПРАВА</a:t>
            </a:r>
            <a:br>
              <a:rPr lang="ru-RU" sz="8000" b="1" i="1" dirty="0"/>
            </a:br>
            <a:r>
              <a:rPr lang="ru-RU" sz="8000" b="1" i="1" dirty="0"/>
              <a:t>ДЕТЕТА У</a:t>
            </a:r>
            <a:br>
              <a:rPr lang="ru-RU" sz="8000" b="1" i="1" dirty="0"/>
            </a:br>
            <a:r>
              <a:rPr lang="ru-RU" sz="8000" b="1" i="1" dirty="0"/>
              <a:t>ДИГИТАЛНОМ</a:t>
            </a:r>
            <a:br>
              <a:rPr lang="ru-RU" sz="8000" b="1" i="1" dirty="0"/>
            </a:br>
            <a:r>
              <a:rPr lang="ru-RU" sz="8000" b="1" i="1" dirty="0"/>
              <a:t>ДОБУ</a:t>
            </a:r>
            <a:endParaRPr lang="en-US" sz="8000" b="1" i="1" dirty="0"/>
          </a:p>
        </p:txBody>
      </p:sp>
    </p:spTree>
    <p:extLst>
      <p:ext uri="{BB962C8B-B14F-4D97-AF65-F5344CB8AC3E}">
        <p14:creationId xmlns:p14="http://schemas.microsoft.com/office/powerpoint/2010/main" val="17728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19954" y="1096731"/>
            <a:ext cx="864601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chemeClr val="accent1"/>
                </a:solidFill>
              </a:rPr>
              <a:t>Права детета прописана Конвенцијом о правима детета, односе се и на дигитално окружење. </a:t>
            </a:r>
          </a:p>
          <a:p>
            <a:endParaRPr lang="ru-RU" sz="2400" dirty="0">
              <a:solidFill>
                <a:schemeClr val="accent1"/>
              </a:solidFill>
            </a:endParaRPr>
          </a:p>
          <a:p>
            <a:pPr algn="just"/>
            <a:endParaRPr lang="sr-Cyrl-RS" sz="2400" dirty="0" smtClean="0">
              <a:solidFill>
                <a:schemeClr val="accent1"/>
              </a:solidFill>
            </a:endParaRPr>
          </a:p>
          <a:p>
            <a:pPr algn="just"/>
            <a:r>
              <a:rPr lang="ru-RU" sz="2400" dirty="0" smtClean="0">
                <a:solidFill>
                  <a:schemeClr val="accent1"/>
                </a:solidFill>
              </a:rPr>
              <a:t>Право детета да буде заштићено од свих облика насиља и дискриминације, у свим ситуацијама, односи се и на дигитални свет. </a:t>
            </a:r>
          </a:p>
          <a:p>
            <a:pPr algn="just"/>
            <a:endParaRPr lang="ru-RU" sz="2400" dirty="0">
              <a:solidFill>
                <a:schemeClr val="accent1"/>
              </a:solidFill>
            </a:endParaRPr>
          </a:p>
          <a:p>
            <a:pPr algn="just"/>
            <a:endParaRPr lang="sr-Cyrl-RS" sz="2400" dirty="0" smtClean="0">
              <a:solidFill>
                <a:schemeClr val="accent1"/>
              </a:solidFill>
            </a:endParaRPr>
          </a:p>
          <a:p>
            <a:pPr algn="just"/>
            <a:r>
              <a:rPr lang="ru-RU" sz="2400" dirty="0" smtClean="0">
                <a:solidFill>
                  <a:schemeClr val="accent1"/>
                </a:solidFill>
              </a:rPr>
              <a:t>Право на образовање у оквиру којег ће деца стећи одговарајуће вештине дигиталне писмености јесте једно од основних права детета у дигиталном добу.</a:t>
            </a:r>
          </a:p>
        </p:txBody>
      </p:sp>
    </p:spTree>
    <p:extLst>
      <p:ext uri="{BB962C8B-B14F-4D97-AF65-F5344CB8AC3E}">
        <p14:creationId xmlns:p14="http://schemas.microsoft.com/office/powerpoint/2010/main" val="110342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200</TotalTime>
  <Words>1060</Words>
  <Application>Microsoft Office PowerPoint</Application>
  <PresentationFormat>Widescreen</PresentationFormat>
  <Paragraphs>117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Trebuchet MS</vt:lpstr>
      <vt:lpstr>Wingdings 3</vt:lpstr>
      <vt:lpstr>Facet</vt:lpstr>
      <vt:lpstr>ДЕЦА-УЧЕНИЦИ У ДИГИТАЛНОМ ДОБУ</vt:lpstr>
      <vt:lpstr>КАРАКТЕРИСТИКЕ ДИГИТАЛНОГ ДОБА</vt:lpstr>
      <vt:lpstr>Живимо у дигиталном добу. Свет у коме живимо постао је дигиталан. Дигитална технологија променила је и убрзано мења („развијени”) свет. Сви аспекти савременог живота, почев од касе у самопослузи до контроле нуклеарног оружја, налазе се „у власти” дигиталних уређаја. Дигитална технологија мења детињство милионима деце широм света. Број корисника интернета, укључујући децу и младе, повећава се из дана у дан!!</vt:lpstr>
      <vt:lpstr>PowerPoint Presentation</vt:lpstr>
      <vt:lpstr>КОРИШЋЕЊЕ ДИГИТАЛНИХ УРЕЂАЈА ОД СТРАНЕ ДЕЦЕ-УЧЕНИКА</vt:lpstr>
      <vt:lpstr>Дигитална технологија добија све значајнију улогу у животу деце, обликујући њихове свакодневне активности: начин на који проводе слободно време, комуницирају, играју и друже се са вршњацима, уче и стичу нова искуства, Свакога дана појављују се нови, све „паметнији” дигитални уређаји, онлајн платформе и апликације које могу постати доступне деци. Интернет ствари, интернет играчака, социјални роботи, виртуелна и проширена реалност, вештачка интелигенција, машинско учење, само су неки од продуката дигиталног доба који стварају нове могућности за децу, али и нове изазове. </vt:lpstr>
      <vt:lpstr>PowerPoint Presentation</vt:lpstr>
      <vt:lpstr>ПРАВА ДЕТЕТА У ДИГИТАЛНОМ ДОБУ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ЗАКЉУЧАК:  Дигиталне технологије пружају многе могућности у разним сверама  живота, али исто тако постоје бројни ризици због  којих се треба пазити да не би постали жртва  електронског насиља!!!!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Rade Miletic</dc:creator>
  <cp:lastModifiedBy>Rade Miletic</cp:lastModifiedBy>
  <cp:revision>19</cp:revision>
  <dcterms:created xsi:type="dcterms:W3CDTF">2021-02-21T09:36:21Z</dcterms:created>
  <dcterms:modified xsi:type="dcterms:W3CDTF">2021-02-21T19:14:06Z</dcterms:modified>
</cp:coreProperties>
</file>