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4" r:id="rId3"/>
    <p:sldId id="257" r:id="rId4"/>
    <p:sldId id="258" r:id="rId5"/>
    <p:sldId id="275" r:id="rId6"/>
    <p:sldId id="269" r:id="rId7"/>
    <p:sldId id="271" r:id="rId8"/>
    <p:sldId id="260" r:id="rId9"/>
    <p:sldId id="270" r:id="rId10"/>
    <p:sldId id="261" r:id="rId11"/>
    <p:sldId id="272" r:id="rId12"/>
    <p:sldId id="262" r:id="rId13"/>
    <p:sldId id="273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4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8B9B94-061B-4201-BE03-29A133870FE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4C7A84-73FC-474F-8B71-0EC54C8A8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836" y="1005029"/>
            <a:ext cx="8825658" cy="2677648"/>
          </a:xfrm>
        </p:spPr>
        <p:txBody>
          <a:bodyPr/>
          <a:lstStyle/>
          <a:p>
            <a:pPr algn="ctr"/>
            <a:r>
              <a:rPr lang="sr-Cyrl-RS" b="1" i="1" dirty="0" smtClean="0">
                <a:solidFill>
                  <a:schemeClr val="accent1"/>
                </a:solidFill>
              </a:rPr>
              <a:t>ВРШЊАЧКО НАСИЉЕ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2836" y="3914496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accent2"/>
                </a:solidFill>
              </a:rPr>
              <a:t>24.02.2021.</a:t>
            </a:r>
            <a:r>
              <a:rPr lang="sr-Cyrl-RS" sz="3200" b="1" i="1" dirty="0" smtClean="0">
                <a:solidFill>
                  <a:schemeClr val="accent2"/>
                </a:solidFill>
              </a:rPr>
              <a:t> ГОДИНЕ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27694" cy="706964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2"/>
                </a:solidFill>
              </a:rPr>
              <a:t>Психичко насиље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83" y="2650968"/>
            <a:ext cx="3132786" cy="2130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937" y="2650968"/>
            <a:ext cx="3201954" cy="213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19" y="4825386"/>
            <a:ext cx="331041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1" y="3317622"/>
            <a:ext cx="8761413" cy="70696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2"/>
                </a:solidFill>
              </a:rPr>
              <a:t>Социјално </a:t>
            </a:r>
            <a:r>
              <a:rPr lang="ru-RU" sz="4800" dirty="0" smtClean="0">
                <a:solidFill>
                  <a:schemeClr val="accent2"/>
                </a:solidFill>
              </a:rPr>
              <a:t>насиље</a:t>
            </a:r>
            <a:br>
              <a:rPr lang="ru-RU" sz="48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Социјално насиље </a:t>
            </a:r>
            <a:r>
              <a:rPr lang="ru-RU" sz="2800" dirty="0">
                <a:solidFill>
                  <a:schemeClr val="accent2"/>
                </a:solidFill>
              </a:rPr>
              <a:t>и злостављање је понашање којим се ученик искључује из групе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вршњака и различитих облика социјалних активности, одваја од других, не прихвата по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основу различитости, ускраћују му се информације, изолује се од 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заједнице, ускраћује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му се задовољавање социјалних </a:t>
            </a:r>
            <a:r>
              <a:rPr lang="ru-RU" sz="2800" dirty="0" smtClean="0">
                <a:solidFill>
                  <a:schemeClr val="accent2"/>
                </a:solidFill>
              </a:rPr>
              <a:t>потреба.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63" y="935032"/>
            <a:ext cx="9418600" cy="706964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2"/>
                </a:solidFill>
              </a:rPr>
              <a:t>Социјално насиље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869" y="3301777"/>
            <a:ext cx="3343569" cy="2095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44" y="3301777"/>
            <a:ext cx="3797867" cy="2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09" y="3008531"/>
            <a:ext cx="8761413" cy="70696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2"/>
                </a:solidFill>
              </a:rPr>
              <a:t>Дигитално </a:t>
            </a:r>
            <a:r>
              <a:rPr lang="ru-RU" sz="4800" dirty="0" smtClean="0">
                <a:solidFill>
                  <a:schemeClr val="accent2"/>
                </a:solidFill>
              </a:rPr>
              <a:t>насиље</a:t>
            </a:r>
            <a:br>
              <a:rPr lang="ru-RU" sz="4800" dirty="0" smtClean="0">
                <a:solidFill>
                  <a:schemeClr val="accent2"/>
                </a:solidFill>
              </a:rPr>
            </a:br>
            <a:r>
              <a:rPr lang="ru-RU" sz="4800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Дигитално насиље и </a:t>
            </a:r>
            <a:r>
              <a:rPr lang="ru-RU" sz="2800" dirty="0">
                <a:solidFill>
                  <a:schemeClr val="accent2"/>
                </a:solidFill>
              </a:rPr>
              <a:t>злостављање је злоупотреба информационих </a:t>
            </a:r>
            <a:r>
              <a:rPr lang="ru-RU" sz="2800" dirty="0" smtClean="0">
                <a:solidFill>
                  <a:schemeClr val="accent2"/>
                </a:solidFill>
              </a:rPr>
              <a:t>технологија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</a:rPr>
              <a:t>која </a:t>
            </a:r>
            <a:r>
              <a:rPr lang="ru-RU" sz="2800" dirty="0" smtClean="0">
                <a:solidFill>
                  <a:schemeClr val="accent2"/>
                </a:solidFill>
              </a:rPr>
              <a:t>за последицу </a:t>
            </a:r>
            <a:r>
              <a:rPr lang="ru-RU" sz="2800" dirty="0">
                <a:solidFill>
                  <a:schemeClr val="accent2"/>
                </a:solidFill>
              </a:rPr>
              <a:t>може имати повреду друге личности и угрожавање достојанства и </a:t>
            </a:r>
            <a:r>
              <a:rPr lang="ru-RU" sz="2800" dirty="0" smtClean="0">
                <a:solidFill>
                  <a:schemeClr val="accent2"/>
                </a:solidFill>
              </a:rPr>
              <a:t>остварује се </a:t>
            </a:r>
            <a:r>
              <a:rPr lang="ru-RU" sz="2800" dirty="0">
                <a:solidFill>
                  <a:schemeClr val="accent2"/>
                </a:solidFill>
              </a:rPr>
              <a:t>слањем порука електронском поштом, СМС-ом, ММС-ом, укључивањем у </a:t>
            </a:r>
            <a:r>
              <a:rPr lang="ru-RU" sz="2800" dirty="0" smtClean="0">
                <a:solidFill>
                  <a:schemeClr val="accent2"/>
                </a:solidFill>
              </a:rPr>
              <a:t>форуме, социјалне </a:t>
            </a:r>
            <a:r>
              <a:rPr lang="ru-RU" sz="2800" dirty="0">
                <a:solidFill>
                  <a:schemeClr val="accent2"/>
                </a:solidFill>
              </a:rPr>
              <a:t>мреже путем веб-сајта, четовањем…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51" y="999426"/>
            <a:ext cx="9431480" cy="706964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2"/>
                </a:solidFill>
              </a:rPr>
              <a:t>Дигитално насиље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39" y="2724318"/>
            <a:ext cx="2991298" cy="192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67" y="2674325"/>
            <a:ext cx="3013657" cy="1972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88" y="4514065"/>
            <a:ext cx="3139493" cy="22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521632" cy="706964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2"/>
                </a:solidFill>
              </a:rPr>
              <a:t>Видови насиља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070402"/>
            <a:ext cx="10164920" cy="47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43" y="3330501"/>
            <a:ext cx="9637542" cy="706964"/>
          </a:xfrm>
        </p:spPr>
        <p:txBody>
          <a:bodyPr/>
          <a:lstStyle/>
          <a:p>
            <a:pPr algn="ctr"/>
            <a:r>
              <a:rPr lang="sr-Cyrl-RS" sz="7200" b="1" i="1" dirty="0" smtClean="0">
                <a:solidFill>
                  <a:schemeClr val="accent1"/>
                </a:solidFill>
              </a:rPr>
              <a:t>Превенција насиља, злостављања и занемаривања</a:t>
            </a:r>
            <a:endParaRPr lang="en-US" sz="7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218941"/>
            <a:ext cx="10431887" cy="62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687031"/>
            <a:ext cx="11565228" cy="59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583" y="723000"/>
            <a:ext cx="5872766" cy="5111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1" y="723000"/>
            <a:ext cx="4455770" cy="51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0919" y="1180340"/>
            <a:ext cx="9375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2"/>
                </a:solidFill>
              </a:rPr>
              <a:t>Међународни дан борбе против вршњачког насиља </a:t>
            </a:r>
            <a:r>
              <a:rPr lang="ru-RU" sz="4400" b="1" i="1" dirty="0" smtClean="0">
                <a:solidFill>
                  <a:schemeClr val="accent2"/>
                </a:solidFill>
              </a:rPr>
              <a:t>обележав</a:t>
            </a:r>
            <a:r>
              <a:rPr lang="sr-Cyrl-RS" sz="4400" b="1" i="1" dirty="0" smtClean="0">
                <a:solidFill>
                  <a:schemeClr val="accent2"/>
                </a:solidFill>
              </a:rPr>
              <a:t>а се</a:t>
            </a:r>
            <a:r>
              <a:rPr lang="en-US" sz="4400" b="1" i="1" dirty="0" smtClean="0">
                <a:solidFill>
                  <a:schemeClr val="accent2"/>
                </a:solidFill>
              </a:rPr>
              <a:t> </a:t>
            </a:r>
            <a:r>
              <a:rPr lang="ru-RU" sz="4400" b="1" i="1" dirty="0" smtClean="0">
                <a:solidFill>
                  <a:schemeClr val="accent2"/>
                </a:solidFill>
              </a:rPr>
              <a:t>сваке </a:t>
            </a:r>
            <a:r>
              <a:rPr lang="ru-RU" sz="4400" b="1" i="1" dirty="0">
                <a:solidFill>
                  <a:schemeClr val="accent2"/>
                </a:solidFill>
              </a:rPr>
              <a:t>године последње среде у </a:t>
            </a:r>
            <a:r>
              <a:rPr lang="ru-RU" sz="4400" b="1" i="1" dirty="0" smtClean="0">
                <a:solidFill>
                  <a:schemeClr val="accent2"/>
                </a:solidFill>
              </a:rPr>
              <a:t>фебруару</a:t>
            </a:r>
            <a:r>
              <a:rPr lang="en-US" sz="4400" b="1" i="1" dirty="0">
                <a:solidFill>
                  <a:schemeClr val="accent2"/>
                </a:solidFill>
              </a:rPr>
              <a:t> </a:t>
            </a:r>
            <a:r>
              <a:rPr lang="ru-RU" sz="4400" b="1" i="1" dirty="0" smtClean="0">
                <a:solidFill>
                  <a:schemeClr val="accent2"/>
                </a:solidFill>
              </a:rPr>
              <a:t>под </a:t>
            </a:r>
            <a:r>
              <a:rPr lang="ru-RU" sz="4400" b="1" i="1" dirty="0">
                <a:solidFill>
                  <a:schemeClr val="accent2"/>
                </a:solidFill>
              </a:rPr>
              <a:t>називом </a:t>
            </a:r>
            <a:endParaRPr lang="ru-RU" sz="44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accent2"/>
                </a:solidFill>
              </a:rPr>
              <a:t>„</a:t>
            </a:r>
            <a:r>
              <a:rPr lang="ru-RU" sz="4400" b="1" i="1" dirty="0">
                <a:solidFill>
                  <a:schemeClr val="accent2"/>
                </a:solidFill>
              </a:rPr>
              <a:t>Дан розих мајицаˮ.</a:t>
            </a:r>
            <a:endParaRPr lang="en-US" sz="4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304" y="2480496"/>
            <a:ext cx="8761413" cy="706964"/>
          </a:xfrm>
        </p:spPr>
        <p:txBody>
          <a:bodyPr/>
          <a:lstStyle/>
          <a:p>
            <a:pPr algn="ctr"/>
            <a:r>
              <a:rPr lang="sr-Cyrl-RS" sz="5400" dirty="0" smtClean="0">
                <a:solidFill>
                  <a:schemeClr val="accent2"/>
                </a:solidFill>
              </a:rPr>
              <a:t>Прича о дану розих мајица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9" y="3792961"/>
            <a:ext cx="3786389" cy="23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023" y="3987325"/>
            <a:ext cx="8761413" cy="706964"/>
          </a:xfrm>
        </p:spPr>
        <p:txBody>
          <a:bodyPr/>
          <a:lstStyle/>
          <a:p>
            <a:pPr algn="ctr"/>
            <a:r>
              <a:rPr lang="sr-Cyrl-RS" sz="2000" i="1" dirty="0">
                <a:solidFill>
                  <a:schemeClr val="accent2"/>
                </a:solidFill>
                <a:latin typeface="+mn-lt"/>
              </a:rPr>
              <a:t> 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Све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је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почело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2007.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године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,</a:t>
            </a:r>
            <a:r>
              <a:rPr lang="sr-Cyrl-RS" sz="2000" i="1" dirty="0">
                <a:solidFill>
                  <a:schemeClr val="accent2"/>
                </a:solidFill>
                <a:latin typeface="+mn-lt"/>
              </a:rPr>
              <a:t> када је група активиста у једној канадској провинцији покренула иницијативу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 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након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што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је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канадски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ученик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Чарлес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МекНил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у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школу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дошао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са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розе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мајицом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на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себи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и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због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тога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претрпео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ругање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и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вербално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насиље</a:t>
            </a:r>
            <a:r>
              <a:rPr lang="sr-Cyrl-RS" sz="2000" i="1" dirty="0">
                <a:solidFill>
                  <a:schemeClr val="accent2"/>
                </a:solidFill>
                <a:latin typeface="+mn-lt"/>
              </a:rPr>
              <a:t> од својих вршњака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. </a:t>
            </a:r>
            <a:r>
              <a:rPr lang="sr-Cyrl-RS" sz="2000" i="1" dirty="0">
                <a:solidFill>
                  <a:schemeClr val="accent2"/>
                </a:solidFill>
                <a:latin typeface="+mn-lt"/>
              </a:rPr>
              <a:t>Ученик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 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је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розе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мајицу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обукао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у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знак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подршке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мајци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оболелој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од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карцинома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  <a:latin typeface="+mn-lt"/>
              </a:rPr>
              <a:t>дојке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. </a:t>
            </a:r>
            <a:r>
              <a:rPr lang="sr-Cyrl-RS" sz="2000" i="1" dirty="0">
                <a:solidFill>
                  <a:schemeClr val="accent2"/>
                </a:solidFill>
                <a:latin typeface="+mn-lt"/>
              </a:rPr>
              <a:t>Активисти су купили 50 розе </a:t>
            </a:r>
            <a:r>
              <a:rPr lang="sr-Cyrl-RS" sz="1800" i="1" dirty="0">
                <a:solidFill>
                  <a:schemeClr val="accent2"/>
                </a:solidFill>
                <a:latin typeface="+mn-lt"/>
              </a:rPr>
              <a:t>мајица 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и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поделили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их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његовим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вршњацима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у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школи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који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су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их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носили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као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подршка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дечаку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.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Ученици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су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почели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и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сами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да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долазе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у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школу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облачећи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розе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мајице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које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су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тако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постале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симбол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борбе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против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вршњачког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насиља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у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школама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који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широм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света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обележава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последње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среде</a:t>
            </a:r>
            <a:r>
              <a:rPr lang="en-GB" sz="1800" i="1" dirty="0">
                <a:solidFill>
                  <a:schemeClr val="accent2"/>
                </a:solidFill>
                <a:latin typeface="+mn-lt"/>
              </a:rPr>
              <a:t> у </a:t>
            </a:r>
            <a:r>
              <a:rPr lang="en-GB" sz="1800" i="1" dirty="0" err="1">
                <a:solidFill>
                  <a:schemeClr val="accent2"/>
                </a:solidFill>
                <a:latin typeface="+mn-lt"/>
              </a:rPr>
              <a:t>фебруару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.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8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412124"/>
            <a:ext cx="8358389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824248"/>
            <a:ext cx="9182637" cy="5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09" y="3266108"/>
            <a:ext cx="9470116" cy="706964"/>
          </a:xfrm>
        </p:spPr>
        <p:txBody>
          <a:bodyPr/>
          <a:lstStyle/>
          <a:p>
            <a:pPr algn="ctr"/>
            <a:r>
              <a:rPr lang="sr-Cyrl-RS" sz="4800" dirty="0" smtClean="0">
                <a:solidFill>
                  <a:schemeClr val="accent2"/>
                </a:solidFill>
              </a:rPr>
              <a:t>Физичко насиље</a:t>
            </a:r>
            <a:br>
              <a:rPr lang="sr-Cyrl-RS" sz="4800" dirty="0" smtClean="0">
                <a:solidFill>
                  <a:schemeClr val="accent2"/>
                </a:solidFill>
              </a:rPr>
            </a:br>
            <a:r>
              <a:rPr lang="sr-Cyrl-RS" sz="4800" dirty="0" smtClean="0">
                <a:solidFill>
                  <a:schemeClr val="accent2"/>
                </a:solidFill>
              </a:rPr>
              <a:t/>
            </a:r>
            <a:br>
              <a:rPr lang="sr-Cyrl-RS" sz="4800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Физичко насиље је понашање које може да доведе до </a:t>
            </a:r>
            <a:r>
              <a:rPr lang="ru-RU" dirty="0" smtClean="0">
                <a:solidFill>
                  <a:schemeClr val="accent2"/>
                </a:solidFill>
              </a:rPr>
              <a:t>потенцијалног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или стварног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телесног </a:t>
            </a:r>
            <a:r>
              <a:rPr lang="ru-RU" dirty="0">
                <a:solidFill>
                  <a:schemeClr val="accent2"/>
                </a:solidFill>
              </a:rPr>
              <a:t>повређивања, као и физичко кажњавање ученика од запослених и других одраслих особа.</a:t>
            </a:r>
            <a:br>
              <a:rPr lang="ru-RU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37542" cy="706964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accent2"/>
                </a:solidFill>
              </a:rPr>
              <a:t>Физичко насиље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54" y="2608977"/>
            <a:ext cx="3027311" cy="2014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53" y="2608977"/>
            <a:ext cx="2908691" cy="2014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537" y="4806426"/>
            <a:ext cx="2692087" cy="19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715" y="2712315"/>
            <a:ext cx="8761413" cy="70696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Психичко насиље</a:t>
            </a:r>
            <a:br>
              <a:rPr lang="ru-RU" sz="4800" dirty="0" smtClean="0">
                <a:solidFill>
                  <a:schemeClr val="accent2"/>
                </a:solidFill>
              </a:rPr>
            </a:br>
            <a:r>
              <a:rPr lang="ru-RU" sz="4800" dirty="0" smtClean="0">
                <a:solidFill>
                  <a:schemeClr val="accent2"/>
                </a:solidFill>
              </a:rPr>
              <a:t/>
            </a:r>
            <a:br>
              <a:rPr lang="ru-RU" sz="48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Психичко </a:t>
            </a:r>
            <a:r>
              <a:rPr lang="ru-RU" dirty="0">
                <a:solidFill>
                  <a:schemeClr val="accent2"/>
                </a:solidFill>
              </a:rPr>
              <a:t>насиље је понашање које доводи до тренутног или трајног угрожавања психичког и емоционалног здравља и </a:t>
            </a:r>
            <a:r>
              <a:rPr lang="ru-RU" dirty="0" smtClean="0">
                <a:solidFill>
                  <a:schemeClr val="accent2"/>
                </a:solidFill>
              </a:rPr>
              <a:t>достојанства.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170</TotalTime>
  <Words>56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ВРШЊАЧКО НАСИЉЕ</vt:lpstr>
      <vt:lpstr>PowerPoint Presentation</vt:lpstr>
      <vt:lpstr>Прича о дану розих мајица</vt:lpstr>
      <vt:lpstr> Све је почело 2007. године, када је група активиста у једној канадској провинцији покренула иницијативу након што је канадски ученик Чарлес МекНил у школу дошао са розе мајицом на себи и због тога претрпео ругање и вербално насиље од својих вршњака. Ученик је розе мајицу обукао у знак подршке мајци оболелој од карцинома дојке. Активисти су купили 50 розе мајица и поделили их његовим вршњацима у школи који су их носили као подршка дечаку. Ученици су почели и сами да долазе у школу облачећи розе мајице, које су тако постале симбол борбе против вршњачког насиља у школама који се широм света обележава последње среде у фебруару.</vt:lpstr>
      <vt:lpstr>PowerPoint Presentation</vt:lpstr>
      <vt:lpstr>PowerPoint Presentation</vt:lpstr>
      <vt:lpstr>Физичко насиље  Физичко насиље је понашање које може да доведе до потенцијалног  или стварног телесног повређивања, као и физичко кажњавање ученика од запослених и других одраслих особа. </vt:lpstr>
      <vt:lpstr>Физичко насиље </vt:lpstr>
      <vt:lpstr>Психичко насиље  Психичко насиље је понашање које доводи до тренутног или трајног угрожавања психичког и емоционалног здравља и достојанства.</vt:lpstr>
      <vt:lpstr>Психичко насиље</vt:lpstr>
      <vt:lpstr>Социјално насиље   Социјално насиље и злостављање је понашање којим се ученик искључује из групе вршњака и различитих облика социјалних активности, одваја од других, не прихвата по основу различитости, ускраћују му се информације, изолује се од  заједнице, ускраћује му се задовољавање социјалних потреба.</vt:lpstr>
      <vt:lpstr>Социјално насиље</vt:lpstr>
      <vt:lpstr>Дигитално насиље   Дигитално насиље и злостављање је злоупотреба информационих технологија  која за последицу може имати повреду друге личности и угрожавање достојанства и остварује се слањем порука електронском поштом, СМС-ом, ММС-ом, укључивањем у форуме, социјалне мреже путем веб-сајта, четовањем… </vt:lpstr>
      <vt:lpstr>Дигитално насиље</vt:lpstr>
      <vt:lpstr>Видови насиља</vt:lpstr>
      <vt:lpstr>Превенција насиља, злостављања и занемаривања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Rade Miletic</dc:creator>
  <cp:lastModifiedBy>Rade Miletic</cp:lastModifiedBy>
  <cp:revision>22</cp:revision>
  <dcterms:created xsi:type="dcterms:W3CDTF">2021-02-21T06:29:17Z</dcterms:created>
  <dcterms:modified xsi:type="dcterms:W3CDTF">2021-02-21T18:48:52Z</dcterms:modified>
</cp:coreProperties>
</file>