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6" r:id="rId9"/>
    <p:sldId id="267" r:id="rId10"/>
    <p:sldId id="260" r:id="rId11"/>
    <p:sldId id="262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4EE8EE-5BE1-4F3C-9FF9-8423F94770F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4010DB-B629-415C-B31C-064C04FDB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196952"/>
          </a:xfrm>
        </p:spPr>
        <p:txBody>
          <a:bodyPr/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Годишње 2 милиона и 400 хиљада људи постану жртве трговине људима</a:t>
            </a:r>
          </a:p>
          <a:p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Криминалне групе зараде око 3 милијарде долара годишње</a:t>
            </a:r>
          </a:p>
          <a:p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Жене из Србије се продају углавном у Италију, Холандију, Немачку, Скандинавске земље, Грчку и Кипар</a:t>
            </a:r>
          </a:p>
          <a:p>
            <a:pPr>
              <a:buNone/>
            </a:pP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Већину страних жртава трговине у Србији чине Молдавке, Румунке, Украјинке, Бугарке, Рускиње, Кинескиње, Јерменке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472648"/>
          </a:xfrm>
        </p:spPr>
        <p:txBody>
          <a:bodyPr>
            <a:noAutofit/>
          </a:bodyPr>
          <a:lstStyle/>
          <a:p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о социјалној заштити у априлу 2011. године оснива се посебна установа која се бави пружањем помоћи трговине људима</a:t>
            </a:r>
          </a:p>
          <a:p>
            <a:endParaRPr lang="sr-Cyrl-RS" sz="4000" dirty="0" smtClean="0">
              <a:solidFill>
                <a:srgbClr val="FFFF00"/>
              </a:solidFill>
            </a:endParaRPr>
          </a:p>
          <a:p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13.априла 2012. године формиран </a:t>
            </a:r>
            <a:r>
              <a:rPr lang="sr-Cyrl-R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Центар за заштиту жртава трговине људима </a:t>
            </a:r>
            <a:r>
              <a:rPr lang="sr-Cyrl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(Пребивалиште и Служба)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joptuz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pic>
        <p:nvPicPr>
          <p:cNvPr id="3" name="Picture 2" descr="Trgovina ljudi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1"/>
                </a:solidFill>
              </a:rPr>
              <a:t>Уједињене нације-дефиниција</a:t>
            </a:r>
            <a:r>
              <a:rPr lang="sr-Cyrl-R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4932040" cy="4709160"/>
          </a:xfrm>
        </p:spPr>
        <p:txBody>
          <a:bodyPr/>
          <a:lstStyle/>
          <a:p>
            <a:pPr algn="ctr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ТРГОВИНА ЉУДИМА значи: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►врбовање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►превоз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►трансфер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►смештај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►прихват лица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► употреба претње</a:t>
            </a:r>
          </a:p>
          <a:p>
            <a:pPr algn="ctr">
              <a:buNone/>
            </a:pPr>
            <a:r>
              <a:rPr lang="sr-Cyrl-R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 ►употреба силе</a:t>
            </a:r>
            <a:endParaRPr lang="sr-Cyrl-R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5220072" y="2420888"/>
            <a:ext cx="1296144" cy="3672408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4048" y="2549128"/>
            <a:ext cx="1224136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sr-Cyrl-R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2200" y="1196752"/>
            <a:ext cx="195431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sr-Cyrl-RS" sz="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</a:t>
            </a:r>
          </a:p>
          <a:p>
            <a:pPr algn="ctr"/>
            <a:r>
              <a:rPr lang="sr-Cyrl-RS" sz="3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600" dirty="0" smtClean="0">
                <a:solidFill>
                  <a:schemeClr val="tx1"/>
                </a:solidFill>
              </a:rPr>
              <a:t>Фактори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707904" cy="305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Лични</a:t>
            </a:r>
          </a:p>
          <a:p>
            <a:pPr>
              <a:buNone/>
            </a:pPr>
            <a:r>
              <a:rPr lang="sr-Cyrl-R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132857"/>
            <a:ext cx="403860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Друштвени фактори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p-Down Arrow 4"/>
          <p:cNvSpPr/>
          <p:nvPr/>
        </p:nvSpPr>
        <p:spPr>
          <a:xfrm rot="3395474">
            <a:off x="2445157" y="1245132"/>
            <a:ext cx="504056" cy="1041463"/>
          </a:xfrm>
          <a:prstGeom prst="upDownArrow">
            <a:avLst>
              <a:gd name="adj1" fmla="val 50000"/>
              <a:gd name="adj2" fmla="val 41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 rot="8246629">
            <a:off x="5656886" y="1371339"/>
            <a:ext cx="504056" cy="1062166"/>
          </a:xfrm>
          <a:prstGeom prst="upDownArrow">
            <a:avLst>
              <a:gd name="adj1" fmla="val 50000"/>
              <a:gd name="adj2" fmla="val 41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3687901"/>
            <a:ext cx="3635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3200" dirty="0" smtClean="0">
                <a:latin typeface="Franklin Gothic Book"/>
              </a:rPr>
              <a:t>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незапосленост </a:t>
            </a:r>
          </a:p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3200" dirty="0" smtClean="0">
                <a:latin typeface="Franklin Gothic Book"/>
              </a:rPr>
              <a:t>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сиромаштво</a:t>
            </a:r>
            <a:endParaRPr lang="sr-Cyrl-RS" sz="2400" dirty="0" smtClean="0">
              <a:latin typeface="Franklin Gothic Book"/>
            </a:endParaRPr>
          </a:p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3200" dirty="0" smtClean="0">
                <a:latin typeface="Franklin Gothic Book"/>
              </a:rPr>
              <a:t> 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недостатак образовања</a:t>
            </a:r>
            <a:endParaRPr lang="sr-Cyrl-RS" sz="2400" dirty="0" smtClean="0">
              <a:latin typeface="Franklin Gothic Book"/>
            </a:endParaRPr>
          </a:p>
          <a:p>
            <a:r>
              <a:rPr lang="en-US" sz="3200" dirty="0" smtClean="0">
                <a:latin typeface="Franklin Gothic Book"/>
              </a:rPr>
              <a:t>♥</a:t>
            </a: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организовани криминал у виду секс индустрије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animBg="1"/>
      <p:bldP spid="6" grpId="0" animBg="1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7164288" cy="1512168"/>
          </a:xfrm>
        </p:spPr>
        <p:txBody>
          <a:bodyPr/>
          <a:lstStyle/>
          <a:p>
            <a:r>
              <a:rPr lang="sr-Cyrl-RS" dirty="0" err="1" smtClean="0">
                <a:solidFill>
                  <a:schemeClr val="accent1"/>
                </a:solidFill>
              </a:rPr>
              <a:t>Ж</a:t>
            </a:r>
            <a:r>
              <a:rPr lang="en-US" dirty="0" err="1" smtClean="0">
                <a:solidFill>
                  <a:schemeClr val="accent1"/>
                </a:solidFill>
              </a:rPr>
              <a:t>ртва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трговине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људима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844824"/>
            <a:ext cx="8712968" cy="3456384"/>
          </a:xfrm>
        </p:spPr>
        <p:txBody>
          <a:bodyPr/>
          <a:lstStyle/>
          <a:p>
            <a:pPr>
              <a:buNone/>
            </a:pPr>
            <a:r>
              <a:rPr lang="sr-Cyrl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свако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dirty="0" smtClean="0"/>
          </a:p>
          <a:p>
            <a:pPr>
              <a:buNone/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карци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Ж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Д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ечаци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Д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евојчице</a:t>
            </a:r>
            <a:endParaRPr lang="sr-Cyrl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1520" y="2564904"/>
            <a:ext cx="2232248" cy="792088"/>
          </a:xfrm>
          <a:custGeom>
            <a:avLst/>
            <a:gdLst>
              <a:gd name="connsiteX0" fmla="*/ 0 w 2232248"/>
              <a:gd name="connsiteY0" fmla="*/ 396044 h 792088"/>
              <a:gd name="connsiteX1" fmla="*/ 742882 w 2232248"/>
              <a:gd name="connsiteY1" fmla="*/ 22802 h 792088"/>
              <a:gd name="connsiteX2" fmla="*/ 1116125 w 2232248"/>
              <a:gd name="connsiteY2" fmla="*/ 1 h 792088"/>
              <a:gd name="connsiteX3" fmla="*/ 1489368 w 2232248"/>
              <a:gd name="connsiteY3" fmla="*/ 22802 h 792088"/>
              <a:gd name="connsiteX4" fmla="*/ 2232248 w 2232248"/>
              <a:gd name="connsiteY4" fmla="*/ 396047 h 792088"/>
              <a:gd name="connsiteX5" fmla="*/ 1489367 w 2232248"/>
              <a:gd name="connsiteY5" fmla="*/ 769290 h 792088"/>
              <a:gd name="connsiteX6" fmla="*/ 1116124 w 2232248"/>
              <a:gd name="connsiteY6" fmla="*/ 792091 h 792088"/>
              <a:gd name="connsiteX7" fmla="*/ 742881 w 2232248"/>
              <a:gd name="connsiteY7" fmla="*/ 769290 h 792088"/>
              <a:gd name="connsiteX8" fmla="*/ 0 w 2232248"/>
              <a:gd name="connsiteY8" fmla="*/ 396046 h 792088"/>
              <a:gd name="connsiteX9" fmla="*/ 0 w 2232248"/>
              <a:gd name="connsiteY9" fmla="*/ 396044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2248" h="792088">
                <a:moveTo>
                  <a:pt x="0" y="396044"/>
                </a:moveTo>
                <a:cubicBezTo>
                  <a:pt x="2" y="228374"/>
                  <a:pt x="297561" y="78873"/>
                  <a:pt x="742882" y="22802"/>
                </a:cubicBezTo>
                <a:cubicBezTo>
                  <a:pt x="862727" y="7712"/>
                  <a:pt x="988958" y="1"/>
                  <a:pt x="1116125" y="1"/>
                </a:cubicBezTo>
                <a:cubicBezTo>
                  <a:pt x="1243292" y="1"/>
                  <a:pt x="1369523" y="7712"/>
                  <a:pt x="1489368" y="22802"/>
                </a:cubicBezTo>
                <a:cubicBezTo>
                  <a:pt x="1934692" y="78873"/>
                  <a:pt x="2232251" y="228375"/>
                  <a:pt x="2232248" y="396047"/>
                </a:cubicBezTo>
                <a:cubicBezTo>
                  <a:pt x="2232248" y="563718"/>
                  <a:pt x="1934689" y="713219"/>
                  <a:pt x="1489367" y="769290"/>
                </a:cubicBezTo>
                <a:cubicBezTo>
                  <a:pt x="1369522" y="784380"/>
                  <a:pt x="1243291" y="792091"/>
                  <a:pt x="1116124" y="792091"/>
                </a:cubicBezTo>
                <a:cubicBezTo>
                  <a:pt x="988957" y="792091"/>
                  <a:pt x="862726" y="784380"/>
                  <a:pt x="742881" y="769290"/>
                </a:cubicBezTo>
                <a:cubicBezTo>
                  <a:pt x="297558" y="713219"/>
                  <a:pt x="-1" y="563717"/>
                  <a:pt x="0" y="396046"/>
                </a:cubicBezTo>
                <a:lnTo>
                  <a:pt x="0" y="396044"/>
                </a:lnTo>
                <a:close/>
              </a:path>
            </a:pathLst>
          </a:cu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92080" y="2996952"/>
            <a:ext cx="144016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3608" y="3645024"/>
            <a:ext cx="1872208" cy="914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9992" y="4077072"/>
            <a:ext cx="2232248" cy="936104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323528" y="5013176"/>
            <a:ext cx="5328592" cy="1656184"/>
          </a:xfrm>
          <a:prstGeom prst="hex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08518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Независно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свог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порекла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година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националне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припадности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образовања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социјалног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статуса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или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неке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друге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особине</a:t>
            </a:r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Dijana\Desktop\skola\trgovina ljudima\234780_violence-human-traffickin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162188"/>
            <a:ext cx="2878937" cy="169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123728" cy="19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571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924944"/>
            <a:ext cx="1968425" cy="91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Постоји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више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формата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трговине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људима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Сексуална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експлоатација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Проституција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Просјачење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вршење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кривичних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Трговине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органима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принудно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узимање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њихове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продаје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кући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Принудни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бракови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Најчешћи начини измамљивања жена жртве трговине у Источној и Централној Еевропи: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148840"/>
            <a:ext cx="7200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</a:t>
            </a: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понуде посла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</a:t>
            </a: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лажни позиви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аражмани за пут у иностранство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брачне понуде</a:t>
            </a:r>
            <a:endParaRPr lang="sr-Cyrl-R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избор за мис</a:t>
            </a:r>
          </a:p>
          <a:p>
            <a:pPr>
              <a:buNone/>
            </a:pPr>
            <a:r>
              <a:rPr lang="sr-Cyrl-R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► фолклорна друштва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800" dirty="0" smtClean="0">
                <a:solidFill>
                  <a:schemeClr val="tx1"/>
                </a:solidFill>
              </a:rPr>
              <a:t>Најчешће нуђени послови</a:t>
            </a:r>
            <a:r>
              <a:rPr lang="sr-Cyrl-R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148840"/>
            <a:ext cx="6563072" cy="4709160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Бебиситерке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Чистачице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Конобарице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Плесачице</a:t>
            </a:r>
          </a:p>
          <a:p>
            <a:r>
              <a:rPr lang="sr-Cyrl-R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Жртву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често</a:t>
            </a:r>
            <a:r>
              <a:rPr lang="en-US" dirty="0" smtClean="0">
                <a:solidFill>
                  <a:srgbClr val="FFFF00"/>
                </a:solidFill>
              </a:rPr>
              <a:t> у </a:t>
            </a:r>
            <a:r>
              <a:rPr lang="en-US" dirty="0" err="1" smtClean="0">
                <a:solidFill>
                  <a:srgbClr val="FFFF00"/>
                </a:solidFill>
              </a:rPr>
              <a:t>ланац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трговине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људима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увлачи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лице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коју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она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познаје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Cyrl-RS" dirty="0" smtClean="0">
                <a:solidFill>
                  <a:srgbClr val="FFFF00"/>
                </a:solidFill>
              </a:rPr>
              <a:t>и</a:t>
            </a:r>
            <a:r>
              <a:rPr lang="en-US" dirty="0" smtClean="0">
                <a:solidFill>
                  <a:srgbClr val="FFFF00"/>
                </a:solidFill>
              </a:rPr>
              <a:t> у </a:t>
            </a:r>
            <a:r>
              <a:rPr lang="en-US" dirty="0" err="1" smtClean="0">
                <a:solidFill>
                  <a:srgbClr val="FFFF00"/>
                </a:solidFill>
              </a:rPr>
              <a:t>коју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има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поверења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148840"/>
            <a:ext cx="5976664" cy="470916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другарица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рођак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комшија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тетка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дечко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sr-Cyrl-R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002234"/>
          </a:xfrm>
        </p:spPr>
        <p:txBody>
          <a:bodyPr>
            <a:no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Н</a:t>
            </a:r>
            <a:r>
              <a:rPr lang="en-US" sz="4000" dirty="0" err="1" smtClean="0">
                <a:solidFill>
                  <a:srgbClr val="FF0000"/>
                </a:solidFill>
              </a:rPr>
              <a:t>ачин</a:t>
            </a:r>
            <a:r>
              <a:rPr lang="sr-Cyrl-RS" sz="4000" dirty="0" smtClean="0">
                <a:solidFill>
                  <a:srgbClr val="FF0000"/>
                </a:solidFill>
              </a:rPr>
              <a:t>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sr-Cyrl-RS" sz="4000" dirty="0" smtClean="0">
                <a:solidFill>
                  <a:srgbClr val="FF0000"/>
                </a:solidFill>
              </a:rPr>
              <a:t>преко којих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трговци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људима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контролишу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своје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жртве</a:t>
            </a:r>
            <a:r>
              <a:rPr lang="en-US" sz="4000" dirty="0" smtClean="0">
                <a:solidFill>
                  <a:srgbClr val="FF0000"/>
                </a:solidFill>
              </a:rPr>
              <a:t> и </a:t>
            </a:r>
            <a:r>
              <a:rPr lang="en-US" sz="4000" dirty="0" err="1" smtClean="0">
                <a:solidFill>
                  <a:srgbClr val="FF0000"/>
                </a:solidFill>
              </a:rPr>
              <a:t>спречавају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њихово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бекство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140968"/>
            <a:ext cx="8229600" cy="2952328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Заточеништво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изолација</a:t>
            </a:r>
            <a:endParaRPr lang="sr-Cyrl-R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Претња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насиљем</a:t>
            </a:r>
            <a:endParaRPr lang="en-U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Дужничко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ропство</a:t>
            </a:r>
            <a:endParaRPr lang="en-US" sz="40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9F2936"/>
      </a:dk1>
      <a:lt1>
        <a:srgbClr val="FFFFFF"/>
      </a:lt1>
      <a:dk2>
        <a:srgbClr val="D86B77"/>
      </a:dk2>
      <a:lt2>
        <a:srgbClr val="E3DED1"/>
      </a:lt2>
      <a:accent1>
        <a:srgbClr val="0C0C0C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331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Slide 1</vt:lpstr>
      <vt:lpstr>Уједињене нације-дефиниција: </vt:lpstr>
      <vt:lpstr>Фактори</vt:lpstr>
      <vt:lpstr>Жртва трговине људима</vt:lpstr>
      <vt:lpstr>Постоји више формата трговине људима: </vt:lpstr>
      <vt:lpstr>Најчешћи начини измамљивања жена жртве трговине у Источној и Централној Еевропи: </vt:lpstr>
      <vt:lpstr>Најчешће нуђени послови:</vt:lpstr>
      <vt:lpstr>Жртву често у ланац трговине људима увлачи лице коју она познаје и у коју има поверења:</vt:lpstr>
      <vt:lpstr>Начини преко којих трговци људима контролишу своје жртве и спречавају њихово бекство: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Dijana</dc:creator>
  <cp:lastModifiedBy>Pedagog</cp:lastModifiedBy>
  <cp:revision>22</cp:revision>
  <dcterms:created xsi:type="dcterms:W3CDTF">2016-10-11T13:24:42Z</dcterms:created>
  <dcterms:modified xsi:type="dcterms:W3CDTF">2022-10-17T08:21:27Z</dcterms:modified>
</cp:coreProperties>
</file>